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1.svg" ContentType="image/svg+xml"/>
  <Override PartName="/ppt/media/image12.svg" ContentType="image/svg+xml"/>
  <Override PartName="/ppt/media/image1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6"/>
  </p:handoutMasterIdLst>
  <p:sldIdLst>
    <p:sldId id="258" r:id="rId3"/>
    <p:sldId id="259" r:id="rId4"/>
    <p:sldId id="263" r:id="rId5"/>
    <p:sldId id="269" r:id="rId6"/>
    <p:sldId id="328" r:id="rId8"/>
    <p:sldId id="264" r:id="rId9"/>
    <p:sldId id="298" r:id="rId10"/>
    <p:sldId id="299" r:id="rId11"/>
    <p:sldId id="265" r:id="rId12"/>
    <p:sldId id="270" r:id="rId13"/>
    <p:sldId id="272" r:id="rId14"/>
    <p:sldId id="275" r:id="rId15"/>
    <p:sldId id="278" r:id="rId16"/>
    <p:sldId id="286" r:id="rId17"/>
    <p:sldId id="285" r:id="rId18"/>
    <p:sldId id="280" r:id="rId19"/>
    <p:sldId id="287" r:id="rId20"/>
    <p:sldId id="281" r:id="rId21"/>
    <p:sldId id="304" r:id="rId22"/>
    <p:sldId id="301" r:id="rId23"/>
    <p:sldId id="305" r:id="rId24"/>
    <p:sldId id="271" r:id="rId25"/>
    <p:sldId id="274" r:id="rId26"/>
    <p:sldId id="290" r:id="rId27"/>
    <p:sldId id="291" r:id="rId28"/>
    <p:sldId id="321" r:id="rId29"/>
    <p:sldId id="327" r:id="rId30"/>
    <p:sldId id="302" r:id="rId31"/>
    <p:sldId id="292" r:id="rId32"/>
    <p:sldId id="325" r:id="rId33"/>
    <p:sldId id="326" r:id="rId34"/>
    <p:sldId id="267" r:id="rId3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B2B2B2"/>
    <a:srgbClr val="202020"/>
    <a:srgbClr val="323232"/>
    <a:srgbClr val="CC3300"/>
    <a:srgbClr val="CC0000"/>
    <a:srgbClr val="990000"/>
    <a:srgbClr val="FF8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54"/>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对于传统的硅基光电探测器来说，其探测原理是：</a:t>
            </a:r>
            <a:endParaRPr lang="zh-CN" altLang="en-US"/>
          </a:p>
          <a:p>
            <a:r>
              <a:rPr lang="zh-CN" altLang="en-US"/>
              <a:t>但是，换着样</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[1] Downs C, Vandervelde T E. Progress in infrared photodetectors</a:t>
            </a:r>
            <a:endParaRPr lang="zh-CN" altLang="en-US"/>
          </a:p>
          <a:p>
            <a:r>
              <a:rPr lang="zh-CN" altLang="en-US"/>
              <a:t>since 2000[J]. Sensors, 2013, 13(4): 5054-5098.</a:t>
            </a:r>
            <a:endParaRPr lang="zh-CN" altLang="en-US"/>
          </a:p>
          <a:p>
            <a:r>
              <a:rPr lang="zh-CN" altLang="en-US"/>
              <a:t>[2] Li C, Bando Y, Liao M, et al. Visible-blind deep-ultraviolet</a:t>
            </a:r>
            <a:endParaRPr lang="zh-CN" altLang="en-US"/>
          </a:p>
          <a:p>
            <a:r>
              <a:rPr lang="zh-CN" altLang="en-US"/>
              <a:t>Schottky photodetector with a photocurrent gain based on</a:t>
            </a:r>
            <a:endParaRPr lang="zh-CN" altLang="en-US"/>
          </a:p>
          <a:p>
            <a:r>
              <a:rPr lang="zh-CN" altLang="en-US"/>
              <a:t>individual Zn2GeO4 nanowire [J]. Applied Physics Letters,</a:t>
            </a:r>
            <a:endParaRPr lang="zh-CN" altLang="en-US"/>
          </a:p>
          <a:p>
            <a:r>
              <a:rPr lang="zh-CN" altLang="en-US"/>
              <a:t>2010, 97(16): 161102.</a:t>
            </a:r>
            <a:endParaRPr lang="zh-CN" altLang="en-US"/>
          </a:p>
          <a:p>
            <a:r>
              <a:rPr lang="zh-CN" altLang="en-US"/>
              <a:t>[3] Wu P, Dai Y, Ye Y, et al. Fast-speed and high-gain</a:t>
            </a:r>
            <a:endParaRPr lang="zh-CN" altLang="en-US"/>
          </a:p>
          <a:p>
            <a:r>
              <a:rPr lang="zh-CN" altLang="en-US"/>
              <a:t>photodetectors of individual single crystalline Zn3P2 nanowires</a:t>
            </a:r>
            <a:endParaRPr lang="zh-CN" altLang="en-US"/>
          </a:p>
          <a:p>
            <a:r>
              <a:rPr lang="zh-CN" altLang="en-US"/>
              <a:t>[J]. Journal of Materials Chemistry, 2011, 21 (8): 2563 -</a:t>
            </a:r>
            <a:endParaRPr lang="zh-CN" altLang="en-US"/>
          </a:p>
          <a:p>
            <a:r>
              <a:rPr lang="zh-CN" altLang="en-US"/>
              <a:t>2567.</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虽然相比于传统的光电探测器来说，提高了探测器的探测性能，但是对于更高波段的光来说，依然无法做到高灵敏度的探测</a:t>
            </a:r>
            <a:endParaRPr lang="zh-CN" altLang="en-US"/>
          </a:p>
          <a:p>
            <a:r>
              <a:rPr lang="zh-CN" altLang="en-US"/>
              <a:t>银金纳米颗粒可以非常有效的提高探测效率</a:t>
            </a:r>
            <a:endParaRPr lang="zh-CN" altLang="en-US"/>
          </a:p>
          <a:p>
            <a:r>
              <a:rPr lang="zh-CN" altLang="en-US"/>
              <a:t>在这里，我们是第一个通过阴极电弧等离子体沉积开发</a:t>
            </a:r>
            <a:r>
              <a:rPr lang="en-US" altLang="zh-CN"/>
              <a:t>AuAg</a:t>
            </a:r>
            <a:r>
              <a:rPr lang="zh-CN" altLang="en-US"/>
              <a:t>纳米合金</a:t>
            </a:r>
            <a:r>
              <a:rPr lang="en-US" altLang="zh-CN"/>
              <a:t>n</a:t>
            </a:r>
            <a:r>
              <a:rPr lang="zh-CN" altLang="en-US"/>
              <a:t>型</a:t>
            </a:r>
            <a:r>
              <a:rPr lang="en-US" altLang="zh-CN"/>
              <a:t>Si</a:t>
            </a:r>
            <a:r>
              <a:rPr lang="zh-CN" altLang="en-US"/>
              <a:t>等离子体肖特基器件。有趣的是，我们发现了一种新的纳米结构，这种结构导致了反应性的提高。此外，这些等离子体纳米结构可以在大约</a:t>
            </a:r>
            <a:r>
              <a:rPr lang="en-US" altLang="zh-CN"/>
              <a:t>1</a:t>
            </a:r>
            <a:r>
              <a:rPr lang="zh-CN" altLang="en-US"/>
              <a:t>分钟内制备。制备的</a:t>
            </a:r>
            <a:r>
              <a:rPr lang="en-US" altLang="zh-CN"/>
              <a:t>AuAg</a:t>
            </a:r>
            <a:r>
              <a:rPr lang="zh-CN" altLang="en-US"/>
              <a:t>纳米颗粒</a:t>
            </a:r>
            <a:r>
              <a:rPr lang="en-US" altLang="zh-CN"/>
              <a:t>-</a:t>
            </a:r>
            <a:r>
              <a:rPr lang="zh-CN" altLang="en-US"/>
              <a:t>膜结构可以适当地控制肖特基势垒高度，并增加用于电子转移的肖特基界面的面积。结果表明，该器件在无外部偏置的</a:t>
            </a:r>
            <a:r>
              <a:rPr lang="en-US" altLang="zh-CN"/>
              <a:t>1310 nm </a:t>
            </a:r>
            <a:r>
              <a:rPr lang="zh-CN" altLang="en-US"/>
              <a:t>（</a:t>
            </a:r>
            <a:r>
              <a:rPr lang="en-US" altLang="zh-CN"/>
              <a:t>1550 nm</a:t>
            </a:r>
            <a:r>
              <a:rPr lang="zh-CN" altLang="en-US"/>
              <a:t>）通信波长下的</a:t>
            </a:r>
            <a:r>
              <a:rPr lang="en-US" altLang="zh-CN"/>
              <a:t>IQE</a:t>
            </a:r>
            <a:r>
              <a:rPr lang="zh-CN" altLang="en-US"/>
              <a:t>显著增强，是以往报道的</a:t>
            </a:r>
            <a:r>
              <a:rPr lang="en-US" altLang="zh-CN"/>
              <a:t>4.6</a:t>
            </a:r>
            <a:r>
              <a:rPr lang="zh-CN" altLang="en-US"/>
              <a:t>（</a:t>
            </a:r>
            <a:r>
              <a:rPr lang="en-US" altLang="zh-CN"/>
              <a:t>6.5</a:t>
            </a:r>
            <a:r>
              <a:rPr lang="zh-CN" altLang="en-US"/>
              <a:t>）倍，这些响应率创历史新高。该方法可用于实现近红外区域的高效光探测，并扩展半导体带隙以下光的使用范围。这为未来在各种领域的应用进步铺平了道路，包括光探测、成像、光伏和光化学。</a:t>
            </a:r>
            <a:r>
              <a:rPr lang="en-US" altLang="zh-CN"/>
              <a:t>  </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图片更换</a:t>
            </a:r>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481320F-A74C-4294-95E7-7FF8B59BEDB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3.png"/><Relationship Id="rId2" Type="http://schemas.openxmlformats.org/officeDocument/2006/relationships/tags" Target="../tags/tag65.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tags" Target="../tags/tag78.xml"/><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tags" Target="../tags/tag77.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3" Type="http://schemas.openxmlformats.org/officeDocument/2006/relationships/image" Target="../media/image11.svg"/><Relationship Id="rId12" Type="http://schemas.openxmlformats.org/officeDocument/2006/relationships/image" Target="../media/image10.png"/><Relationship Id="rId11" Type="http://schemas.openxmlformats.org/officeDocument/2006/relationships/tags" Target="../tags/tag90.xml"/><Relationship Id="rId10" Type="http://schemas.openxmlformats.org/officeDocument/2006/relationships/image" Target="../media/image9.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12.svg"/><Relationship Id="rId8" Type="http://schemas.openxmlformats.org/officeDocument/2006/relationships/image" Target="../media/image10.png"/><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image" Target="../media/image13.svg"/><Relationship Id="rId7" Type="http://schemas.openxmlformats.org/officeDocument/2006/relationships/image" Target="../media/image4.png"/><Relationship Id="rId6" Type="http://schemas.openxmlformats.org/officeDocument/2006/relationships/tags" Target="../tags/tag105.xml"/><Relationship Id="rId5" Type="http://schemas.openxmlformats.org/officeDocument/2006/relationships/image" Target="../media/image12.svg"/><Relationship Id="rId4" Type="http://schemas.openxmlformats.org/officeDocument/2006/relationships/image" Target="../media/image10.png"/><Relationship Id="rId3" Type="http://schemas.openxmlformats.org/officeDocument/2006/relationships/tags" Target="../tags/tag104.xml"/><Relationship Id="rId2" Type="http://schemas.openxmlformats.org/officeDocument/2006/relationships/tags" Target="../tags/tag103.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tags" Target="../tags/tag114.xml"/><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tags" Target="../tags/tag113.xml"/><Relationship Id="rId2" Type="http://schemas.openxmlformats.org/officeDocument/2006/relationships/tags" Target="../tags/tag112.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0" Type="http://schemas.openxmlformats.org/officeDocument/2006/relationships/tags" Target="../tags/tag147.xml"/><Relationship Id="rId2" Type="http://schemas.openxmlformats.org/officeDocument/2006/relationships/tags" Target="../tags/tag133.xml"/><Relationship Id="rId19" Type="http://schemas.openxmlformats.org/officeDocument/2006/relationships/tags" Target="../tags/tag146.xml"/><Relationship Id="rId18" Type="http://schemas.openxmlformats.org/officeDocument/2006/relationships/tags" Target="../tags/tag145.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image" Target="../media/image5.svg"/><Relationship Id="rId14" Type="http://schemas.openxmlformats.org/officeDocument/2006/relationships/image" Target="../media/image4.png"/><Relationship Id="rId13" Type="http://schemas.openxmlformats.org/officeDocument/2006/relationships/tags" Target="../tags/tag142.xml"/><Relationship Id="rId12" Type="http://schemas.openxmlformats.org/officeDocument/2006/relationships/image" Target="../media/image12.svg"/><Relationship Id="rId11" Type="http://schemas.openxmlformats.org/officeDocument/2006/relationships/image" Target="../media/image10.png"/><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2.png"/><Relationship Id="rId2" Type="http://schemas.openxmlformats.org/officeDocument/2006/relationships/tags" Target="../tags/tag17.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2573" t="2656" r="9506" b="7691"/>
          <a:stretch>
            <a:fillRect/>
          </a:stretch>
        </p:blipFill>
        <p:spPr>
          <a:xfrm>
            <a:off x="6481083" y="-1"/>
            <a:ext cx="5710917" cy="6858001"/>
          </a:xfrm>
          <a:prstGeom prst="rect">
            <a:avLst/>
          </a:prstGeom>
        </p:spPr>
      </p:pic>
      <p:sp>
        <p:nvSpPr>
          <p:cNvPr id="11" name="圆角矩形 139"/>
          <p:cNvSpPr/>
          <p:nvPr userDrawn="1">
            <p:custDataLst>
              <p:tags r:id="rId4"/>
            </p:custDataLst>
          </p:nvPr>
        </p:nvSpPr>
        <p:spPr>
          <a:xfrm>
            <a:off x="645160" y="3408680"/>
            <a:ext cx="5123815" cy="556260"/>
          </a:xfrm>
          <a:prstGeom prst="roundRect">
            <a:avLst>
              <a:gd name="adj" fmla="val 22602"/>
            </a:avLst>
          </a:prstGeom>
          <a:gradFill>
            <a:gsLst>
              <a:gs pos="0">
                <a:schemeClr val="accent1">
                  <a:alpha val="66000"/>
                </a:schemeClr>
              </a:gs>
              <a:gs pos="100000">
                <a:schemeClr val="accent1"/>
              </a:gs>
            </a:gsLst>
            <a:lin ang="2700000" scaled="0"/>
          </a:gradFill>
          <a:ln>
            <a:noFill/>
          </a:ln>
          <a:effectLst>
            <a:outerShdw blurRad="469900" dist="114300" dir="2700000" algn="tl" rotWithShape="0">
              <a:srgbClr val="1185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custDataLst>
              <p:tags r:id="rId5"/>
            </p:custDataLst>
          </p:nvPr>
        </p:nvGrpSpPr>
        <p:grpSpPr>
          <a:xfrm>
            <a:off x="916305" y="3556635"/>
            <a:ext cx="284480" cy="274955"/>
            <a:chOff x="6089" y="5693"/>
            <a:chExt cx="667" cy="645"/>
          </a:xfrm>
        </p:grpSpPr>
        <p:sp>
          <p:nvSpPr>
            <p:cNvPr id="13" name="椭圆 12"/>
            <p:cNvSpPr/>
            <p:nvPr>
              <p:custDataLst>
                <p:tags r:id="rId6"/>
              </p:custDataLst>
            </p:nvPr>
          </p:nvSpPr>
          <p:spPr>
            <a:xfrm>
              <a:off x="6089" y="5693"/>
              <a:ext cx="532" cy="532"/>
            </a:xfrm>
            <a:prstGeom prst="ellipse">
              <a:avLst/>
            </a:prstGeom>
            <a:noFill/>
            <a:ln w="38100">
              <a:solidFill>
                <a:srgbClr val="F2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5"/>
            </p:cNvCxnSpPr>
            <p:nvPr>
              <p:custDataLst>
                <p:tags r:id="rId7"/>
              </p:custDataLst>
            </p:nvPr>
          </p:nvCxnSpPr>
          <p:spPr>
            <a:xfrm>
              <a:off x="6595" y="6197"/>
              <a:ext cx="161" cy="141"/>
            </a:xfrm>
            <a:prstGeom prst="line">
              <a:avLst/>
            </a:prstGeom>
            <a:ln w="38100" cap="rnd">
              <a:solidFill>
                <a:srgbClr val="F2FAFF"/>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userDrawn="1">
            <p:custDataLst>
              <p:tags r:id="rId8"/>
            </p:custDataLst>
          </p:nvPr>
        </p:nvCxnSpPr>
        <p:spPr>
          <a:xfrm>
            <a:off x="1400810" y="3592195"/>
            <a:ext cx="1905" cy="204470"/>
          </a:xfrm>
          <a:prstGeom prst="line">
            <a:avLst/>
          </a:prstGeom>
          <a:ln w="28575" cap="rnd">
            <a:solidFill>
              <a:srgbClr val="F2FAF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9"/>
            </p:custDataLst>
          </p:nvPr>
        </p:nvSpPr>
        <p:spPr>
          <a:xfrm>
            <a:off x="588010" y="1065111"/>
            <a:ext cx="6006147" cy="2348836"/>
          </a:xfrm>
        </p:spPr>
        <p:txBody>
          <a:bodyPr lIns="101600" tIns="38100" rIns="25400" bIns="38100" anchor="t" anchorCtr="0">
            <a:normAutofit/>
          </a:bodyPr>
          <a:lstStyle>
            <a:lvl1pPr algn="l">
              <a:defRPr sz="6600" spc="600">
                <a:gradFill>
                  <a:gsLst>
                    <a:gs pos="74000">
                      <a:schemeClr val="accent1">
                        <a:lumMod val="50000"/>
                      </a:schemeClr>
                    </a:gs>
                    <a:gs pos="0">
                      <a:schemeClr val="accent1">
                        <a:lumMod val="75000"/>
                      </a:schemeClr>
                    </a:gs>
                  </a:gsLst>
                  <a:lin ang="2700000" scaled="0"/>
                </a:gra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0"/>
            </p:custDataLst>
          </p:nvPr>
        </p:nvSpPr>
        <p:spPr>
          <a:xfrm>
            <a:off x="1523365" y="3458135"/>
            <a:ext cx="4043680" cy="455138"/>
          </a:xfrm>
        </p:spPr>
        <p:txBody>
          <a:bodyPr lIns="101600" tIns="38100" rIns="76200" bIns="38100" anchor="ctr">
            <a:normAutofit/>
          </a:bodyPr>
          <a:lstStyle>
            <a:lvl1pPr marL="0" indent="0" algn="l" eaLnBrk="1" fontAlgn="auto" latinLnBrk="0" hangingPunct="1">
              <a:lnSpc>
                <a:spcPct val="100000"/>
              </a:lnSpc>
              <a:spcAft>
                <a:spcPts val="0"/>
              </a:spcAft>
              <a:buNone/>
              <a:defRPr sz="1600" b="1"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dirty="0"/>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4"/>
            <p:custDataLst>
              <p:tags r:id="rId3"/>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5"/>
            <p:custDataLst>
              <p:tags r:id="rId4"/>
            </p:custDataLst>
          </p:nvPr>
        </p:nvSpPr>
        <p:spPr/>
        <p:txBody>
          <a:bodyPr/>
          <a:lstStyle/>
          <a:p>
            <a:endParaRPr lang="zh-CN" altLang="en-US" dirty="0"/>
          </a:p>
        </p:txBody>
      </p:sp>
      <p:sp>
        <p:nvSpPr>
          <p:cNvPr id="8" name="灯片编号占位符 7"/>
          <p:cNvSpPr>
            <a:spLocks noGrp="1"/>
          </p:cNvSpPr>
          <p:nvPr>
            <p:ph type="sldNum" sz="quarter" idx="16"/>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61000">
              <a:schemeClr val="tx2">
                <a:lumMod val="50000"/>
              </a:schemeClr>
            </a:gs>
            <a:gs pos="0">
              <a:schemeClr val="tx2"/>
            </a:gs>
          </a:gsLst>
          <a:lin ang="2700000" scaled="0"/>
        </a:gradFill>
        <a:effectLst/>
      </p:bgPr>
    </p:bg>
    <p:spTree>
      <p:nvGrpSpPr>
        <p:cNvPr id="1" name=""/>
        <p:cNvGrpSpPr/>
        <p:nvPr/>
      </p:nvGrpSpPr>
      <p:grpSpPr>
        <a:xfrm>
          <a:off x="0" y="0"/>
          <a:ext cx="0" cy="0"/>
          <a:chOff x="0" y="0"/>
          <a:chExt cx="0" cy="0"/>
        </a:xfrm>
      </p:grpSpPr>
      <p:pic>
        <p:nvPicPr>
          <p:cNvPr id="16" name="图片 15" descr="图片3"/>
          <p:cNvPicPr>
            <a:picLocks noChangeAspect="1"/>
          </p:cNvPicPr>
          <p:nvPr userDrawn="1">
            <p:custDataLst>
              <p:tags r:id="rId2"/>
            </p:custDataLst>
          </p:nvPr>
        </p:nvPicPr>
        <p:blipFill>
          <a:blip r:embed="rId3"/>
          <a:srcRect l="12090" r="7794" b="27069"/>
          <a:stretch>
            <a:fillRect/>
          </a:stretch>
        </p:blipFill>
        <p:spPr>
          <a:xfrm>
            <a:off x="-11430" y="1527175"/>
            <a:ext cx="12219305" cy="5337810"/>
          </a:xfrm>
          <a:prstGeom prst="rect">
            <a:avLst/>
          </a:prstGeom>
        </p:spPr>
      </p:pic>
      <p:sp>
        <p:nvSpPr>
          <p:cNvPr id="17" name="矩形 16" hidden="1"/>
          <p:cNvSpPr/>
          <p:nvPr userDrawn="1">
            <p:custDataLst>
              <p:tags r:id="rId4"/>
            </p:custDataLst>
          </p:nvPr>
        </p:nvSpPr>
        <p:spPr>
          <a:xfrm>
            <a:off x="-27305" y="511175"/>
            <a:ext cx="12219305" cy="6346825"/>
          </a:xfrm>
          <a:prstGeom prst="rect">
            <a:avLst/>
          </a:prstGeom>
          <a:gradFill>
            <a:gsLst>
              <a:gs pos="100000">
                <a:schemeClr val="tx2">
                  <a:lumMod val="50000"/>
                  <a:alpha val="0"/>
                </a:schemeClr>
              </a:gs>
              <a:gs pos="0">
                <a:schemeClr val="tx2">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圆角矩形 139"/>
          <p:cNvSpPr/>
          <p:nvPr userDrawn="1">
            <p:custDataLst>
              <p:tags r:id="rId5"/>
            </p:custDataLst>
          </p:nvPr>
        </p:nvSpPr>
        <p:spPr>
          <a:xfrm>
            <a:off x="3020695" y="1513205"/>
            <a:ext cx="6163310" cy="764540"/>
          </a:xfrm>
          <a:prstGeom prst="roundRect">
            <a:avLst>
              <a:gd name="adj" fmla="val 18892"/>
            </a:avLst>
          </a:prstGeom>
          <a:solidFill>
            <a:schemeClr val="bg1"/>
          </a:solidFill>
          <a:ln>
            <a:noFill/>
          </a:ln>
          <a:effectLst>
            <a:outerShdw blurRad="254000" dist="114300" dir="2700000" algn="tl" rotWithShape="0">
              <a:schemeClr val="bg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custDataLst>
              <p:tags r:id="rId6"/>
            </p:custDataLst>
          </p:nvPr>
        </p:nvGrpSpPr>
        <p:grpSpPr>
          <a:xfrm>
            <a:off x="3364230" y="1696720"/>
            <a:ext cx="433070" cy="418465"/>
            <a:chOff x="6089" y="5693"/>
            <a:chExt cx="667" cy="645"/>
          </a:xfrm>
        </p:grpSpPr>
        <p:sp>
          <p:nvSpPr>
            <p:cNvPr id="21" name="椭圆 20"/>
            <p:cNvSpPr/>
            <p:nvPr>
              <p:custDataLst>
                <p:tags r:id="rId7"/>
              </p:custDataLst>
            </p:nvPr>
          </p:nvSpPr>
          <p:spPr>
            <a:xfrm>
              <a:off x="6089" y="5693"/>
              <a:ext cx="532" cy="53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5"/>
            </p:cNvCxnSpPr>
            <p:nvPr>
              <p:custDataLst>
                <p:tags r:id="rId8"/>
              </p:custDataLst>
            </p:nvPr>
          </p:nvCxnSpPr>
          <p:spPr>
            <a:xfrm>
              <a:off x="6543" y="6147"/>
              <a:ext cx="213" cy="191"/>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userDrawn="1">
            <p:custDataLst>
              <p:tags r:id="rId9"/>
            </p:custDataLst>
          </p:nvPr>
        </p:nvCxnSpPr>
        <p:spPr>
          <a:xfrm>
            <a:off x="4102100" y="1750695"/>
            <a:ext cx="3175" cy="31115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0"/>
            </p:custDataLst>
          </p:nvPr>
        </p:nvSpPr>
        <p:spPr>
          <a:xfrm>
            <a:off x="3978592" y="2477767"/>
            <a:ext cx="4245609" cy="867413"/>
          </a:xfrm>
        </p:spPr>
        <p:txBody>
          <a:bodyPr vert="horz" lIns="101600" tIns="38100" rIns="25400" bIns="38100" rtlCol="0" anchor="ctr" anchorCtr="0">
            <a:normAutofit/>
          </a:bodyPr>
          <a:lstStyle>
            <a:lvl1pPr marL="0" marR="0" algn="ctr" defTabSz="914400" rtl="0" eaLnBrk="1" fontAlgn="auto" latinLnBrk="0" hangingPunct="1">
              <a:lnSpc>
                <a:spcPct val="100000"/>
              </a:lnSpc>
              <a:buNone/>
              <a:defRPr kumimoji="0" lang="zh-CN" altLang="en-US" sz="3200" b="1" i="0" u="none" strike="noStrike" kern="1200" cap="none" spc="10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27" name="文本占位符 26"/>
          <p:cNvSpPr>
            <a:spLocks noGrp="1"/>
          </p:cNvSpPr>
          <p:nvPr>
            <p:ph type="body" sz="quarter" idx="10"/>
            <p:custDataLst>
              <p:tags r:id="rId11"/>
            </p:custDataLst>
          </p:nvPr>
        </p:nvSpPr>
        <p:spPr>
          <a:xfrm>
            <a:off x="4282440" y="1565275"/>
            <a:ext cx="4787265" cy="666750"/>
          </a:xfrm>
        </p:spPr>
        <p:txBody>
          <a:bodyPr anchor="ctr">
            <a:normAutofit/>
          </a:bodyPr>
          <a:lstStyle>
            <a:lvl1pPr marL="0" indent="0">
              <a:lnSpc>
                <a:spcPct val="100000"/>
              </a:lnSpc>
              <a:spcAft>
                <a:spcPts val="0"/>
              </a:spcAft>
              <a:buNone/>
              <a:defRPr sz="2800" b="1" spc="0" baseline="0">
                <a:solidFill>
                  <a:schemeClr val="accent1"/>
                </a:solidFill>
              </a:defRPr>
            </a:lvl1pPr>
          </a:lstStyle>
          <a:p>
            <a:pPr lvl="0"/>
            <a:r>
              <a:rPr lang="zh-CN" altLang="en-US" dirty="0"/>
              <a:t>单击此处编辑母版文本样式</a:t>
            </a:r>
            <a:endParaRPr lang="zh-CN" altLang="en-US" dirty="0"/>
          </a:p>
        </p:txBody>
      </p:sp>
      <p:sp>
        <p:nvSpPr>
          <p:cNvPr id="28" name="日期占位符 27"/>
          <p:cNvSpPr>
            <a:spLocks noGrp="1"/>
          </p:cNvSpPr>
          <p:nvPr>
            <p:ph type="dt" sz="half" idx="11"/>
            <p:custDataLst>
              <p:tags r:id="rId12"/>
            </p:custDataLst>
          </p:nvPr>
        </p:nvSpPr>
        <p:spPr/>
        <p:txBody>
          <a:bodyPr/>
          <a:lstStyle/>
          <a:p>
            <a:fld id="{760FBDFE-C587-4B4C-A407-44438C67B59E}" type="datetimeFigureOut">
              <a:rPr lang="zh-CN" altLang="en-US" smtClean="0"/>
            </a:fld>
            <a:endParaRPr lang="zh-CN" altLang="en-US"/>
          </a:p>
        </p:txBody>
      </p:sp>
      <p:sp>
        <p:nvSpPr>
          <p:cNvPr id="29" name="页脚占位符 28"/>
          <p:cNvSpPr>
            <a:spLocks noGrp="1"/>
          </p:cNvSpPr>
          <p:nvPr>
            <p:ph type="ftr" sz="quarter" idx="12"/>
            <p:custDataLst>
              <p:tags r:id="rId13"/>
            </p:custDataLst>
          </p:nvPr>
        </p:nvSpPr>
        <p:spPr/>
        <p:txBody>
          <a:bodyPr/>
          <a:lstStyle/>
          <a:p>
            <a:endParaRPr lang="zh-CN" altLang="en-US" dirty="0"/>
          </a:p>
        </p:txBody>
      </p:sp>
      <p:sp>
        <p:nvSpPr>
          <p:cNvPr id="30" name="灯片编号占位符 29"/>
          <p:cNvSpPr>
            <a:spLocks noGrp="1"/>
          </p:cNvSpPr>
          <p:nvPr>
            <p:ph type="sldNum" sz="quarter" idx="13"/>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片 15" descr="templates\docerresourceshop\icons\\31393935333135313b31393938313930353bd2b5bca8d7f8b1ead6e1"/>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rcRect l="23599" t="26815" r="5263" b="15789"/>
          <a:stretch>
            <a:fillRect/>
          </a:stretch>
        </p:blipFill>
        <p:spPr>
          <a:xfrm rot="10800000">
            <a:off x="8877300" y="4182110"/>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rcRect l="23599" t="26815" r="5263" b="15789"/>
          <a:stretch>
            <a:fillRect/>
          </a:stretch>
        </p:blipFill>
        <p:spPr>
          <a:xfrm>
            <a:off x="0" y="0"/>
            <a:ext cx="2299855" cy="1856341"/>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10"/>
            </p:custDataLst>
          </p:nvPr>
        </p:nvSpPr>
        <p:spPr/>
        <p:txBody>
          <a:bodyPr/>
          <a:lstStyle/>
          <a:p>
            <a:endParaRPr lang="zh-CN" altLang="en-US" dirty="0"/>
          </a:p>
        </p:txBody>
      </p:sp>
      <p:sp>
        <p:nvSpPr>
          <p:cNvPr id="8" name="灯片编号占位符 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gradFill>
            <a:gsLst>
              <a:gs pos="100000">
                <a:schemeClr val="tx2"/>
              </a:gs>
              <a:gs pos="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6"/>
            </p:custDataLst>
          </p:nvPr>
        </p:nvSpPr>
        <p:spPr/>
        <p:txBody>
          <a:bodyPr/>
          <a:lstStyle/>
          <a:p>
            <a:endParaRPr lang="zh-CN" altLang="en-US" dirty="0"/>
          </a:p>
        </p:txBody>
      </p:sp>
      <p:sp>
        <p:nvSpPr>
          <p:cNvPr id="10" name="灯片编号占位符 9"/>
          <p:cNvSpPr>
            <a:spLocks noGrp="1"/>
          </p:cNvSpPr>
          <p:nvPr>
            <p:ph type="sldNum" sz="quarter" idx="16"/>
            <p:custDataLst>
              <p:tags r:id="rId7"/>
            </p:custDataLst>
          </p:nvPr>
        </p:nvSpPr>
        <p:spPr/>
        <p:txBody>
          <a:bodyPr/>
          <a:lstStyle/>
          <a:p>
            <a:fld id="{49AE70B2-8BF9-45C0-BB95-33D1B9D3A854}" type="slidenum">
              <a:rPr lang="zh-CN" altLang="en-US" smtClean="0"/>
            </a:fld>
            <a:endParaRPr lang="zh-CN" altLang="en-US" dirty="0"/>
          </a:p>
        </p:txBody>
      </p:sp>
      <p:pic>
        <p:nvPicPr>
          <p:cNvPr id="3" name="图片 13" descr="templates\docerresourceshop\icons\\31393935333135313b31393938313930353bd2b5bca8d7f8b1ead6e1"/>
          <p:cNvPicPr>
            <a:picLocks noChangeAspect="1"/>
          </p:cNvPicPr>
          <p:nvPr userDrawn="1">
            <p:custDataLst>
              <p:tags r:id="rId8"/>
            </p:custDataLst>
          </p:nvPr>
        </p:nvPicPr>
        <p:blipFill>
          <a:blip r:embed="rId9">
            <a:extLst>
              <a:ext uri="{96DAC541-7B7A-43D3-8B79-37D633B846F1}">
                <asvg:svgBlip xmlns:asvg="http://schemas.microsoft.com/office/drawing/2016/SVG/main" r:embed="rId10"/>
              </a:ext>
            </a:extLst>
          </a:blip>
          <a:srcRect l="23599" t="26815" r="5263" b="15789"/>
          <a:stretch>
            <a:fillRect/>
          </a:stretch>
        </p:blipFill>
        <p:spPr>
          <a:xfrm rot="5400000" flipH="1">
            <a:off x="10263259" y="4922809"/>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userDrawn="1">
            <p:custDataLst>
              <p:tags r:id="rId11"/>
            </p:custDataLst>
          </p:nvPr>
        </p:nvPicPr>
        <p:blipFill>
          <a:blip r:embed="rId12">
            <a:extLst>
              <a:ext uri="{96DAC541-7B7A-43D3-8B79-37D633B846F1}">
                <asvg:svgBlip xmlns:asvg="http://schemas.microsoft.com/office/drawing/2016/SVG/main" r:embed="rId13"/>
              </a:ext>
            </a:extLst>
          </a:blip>
          <a:srcRect l="23599" t="26815" r="5263" b="15789"/>
          <a:stretch>
            <a:fillRect/>
          </a:stretch>
        </p:blipFill>
        <p:spPr>
          <a:xfrm>
            <a:off x="0" y="1"/>
            <a:ext cx="2059709" cy="1662506"/>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3" name="组合 2"/>
          <p:cNvGrpSpPr/>
          <p:nvPr userDrawn="1">
            <p:custDataLst>
              <p:tags r:id="rId3"/>
            </p:custDataLst>
          </p:nvPr>
        </p:nvGrpSpPr>
        <p:grpSpPr>
          <a:xfrm>
            <a:off x="330200" y="443865"/>
            <a:ext cx="529590" cy="125095"/>
            <a:chOff x="725" y="770"/>
            <a:chExt cx="1010" cy="238"/>
          </a:xfrm>
        </p:grpSpPr>
        <p:sp>
          <p:nvSpPr>
            <p:cNvPr id="4" name="椭圆 3"/>
            <p:cNvSpPr/>
            <p:nvPr userDrawn="1">
              <p:custDataLst>
                <p:tags r:id="rId4"/>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custDataLst>
                <p:tags r:id="rId5"/>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6"/>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3" descr="templates\docerresourceshop\icons\\31393935333135313b31393938313930353bd2b5bca8d7f8b1ead6e1"/>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0"/>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3"/>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4"/>
            </p:custDataLst>
          </p:nvPr>
        </p:nvSpPr>
        <p:spPr/>
        <p:txBody>
          <a:bodyPr/>
          <a:lstStyle/>
          <a:p>
            <a:endParaRPr lang="zh-CN" altLang="en-US" dirty="0"/>
          </a:p>
        </p:txBody>
      </p:sp>
      <p:sp>
        <p:nvSpPr>
          <p:cNvPr id="11" name="灯片编号占位符 10"/>
          <p:cNvSpPr>
            <a:spLocks noGrp="1"/>
          </p:cNvSpPr>
          <p:nvPr>
            <p:ph type="sldNum" sz="quarter" idx="17"/>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userDrawn="1">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userDrawn="1">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userDrawn="1">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10558609" y="5227008"/>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userDrawn="1">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userDrawn="1">
            <p:custDataLst>
              <p:tags r:id="rId3"/>
            </p:custDataLst>
          </p:nvPr>
        </p:nvGrpSpPr>
        <p:grpSpPr>
          <a:xfrm>
            <a:off x="11711941" y="349885"/>
            <a:ext cx="268605" cy="259715"/>
            <a:chOff x="17403" y="1360"/>
            <a:chExt cx="449" cy="433"/>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a:stCxn id="4" idx="5"/>
            </p:cNvCxnSpPr>
            <p:nvPr userDrawn="1">
              <p:custDataLst>
                <p:tags r:id="rId5"/>
              </p:custDataLst>
            </p:nvPr>
          </p:nvCxnSpPr>
          <p:spPr>
            <a:xfrm>
              <a:off x="17708" y="1664"/>
              <a:ext cx="144" cy="129"/>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2"/>
            </p:custDataLst>
          </p:nvPr>
        </p:nvSpPr>
        <p:spPr/>
        <p:txBody>
          <a:bodyPr/>
          <a:lstStyle/>
          <a:p>
            <a:endParaRPr lang="zh-CN" altLang="en-US" dirty="0"/>
          </a:p>
        </p:txBody>
      </p:sp>
      <p:sp>
        <p:nvSpPr>
          <p:cNvPr id="12" name="灯片编号占位符 11"/>
          <p:cNvSpPr>
            <a:spLocks noGrp="1"/>
          </p:cNvSpPr>
          <p:nvPr>
            <p:ph type="sldNum" sz="quarter" idx="19"/>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userDrawn="1">
            <p:custDataLst>
              <p:tags r:id="rId3"/>
            </p:custDataLst>
          </p:nvPr>
        </p:nvGrpSpPr>
        <p:grpSpPr>
          <a:xfrm>
            <a:off x="11565255" y="1214120"/>
            <a:ext cx="239395" cy="231140"/>
            <a:chOff x="17403" y="1360"/>
            <a:chExt cx="448" cy="432"/>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p:nvPr userDrawn="1">
              <p:custDataLst>
                <p:tags r:id="rId5"/>
              </p:custDataLst>
            </p:nvPr>
          </p:nvCxnSpPr>
          <p:spPr>
            <a:xfrm>
              <a:off x="17743" y="1698"/>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userDrawn="1">
            <p:custDataLst>
              <p:tags r:id="rId6"/>
            </p:custDataLst>
          </p:nvPr>
        </p:nvGrpSpPr>
        <p:grpSpPr>
          <a:xfrm>
            <a:off x="462280" y="1214120"/>
            <a:ext cx="529590" cy="125095"/>
            <a:chOff x="725" y="770"/>
            <a:chExt cx="1010" cy="238"/>
          </a:xfrm>
        </p:grpSpPr>
        <p:sp>
          <p:nvSpPr>
            <p:cNvPr id="12" name="椭圆 11"/>
            <p:cNvSpPr/>
            <p:nvPr userDrawn="1">
              <p:custDataLst>
                <p:tags r:id="rId7"/>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9"/>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descr="templates\docerresourceshop\icons\\31393935333135313b31393938313930353bd2b5bca8d7f8b1ead6e1"/>
          <p:cNvPicPr>
            <a:picLocks noChangeAspect="1"/>
          </p:cNvPicPr>
          <p:nvPr userDrawn="1">
            <p:custDataLst>
              <p:tags r:id="rId10"/>
            </p:custDataLst>
          </p:nvPr>
        </p:nvPicPr>
        <p:blipFill>
          <a:blip r:embed="rId11">
            <a:extLst>
              <a:ext uri="{96DAC541-7B7A-43D3-8B79-37D633B846F1}">
                <asvg:svgBlip xmlns:asvg="http://schemas.microsoft.com/office/drawing/2016/SVG/main" r:embed="rId12"/>
              </a:ext>
            </a:extLst>
          </a:blip>
          <a:srcRect l="23599" t="26815" r="5263" b="15789"/>
          <a:stretch>
            <a:fillRect/>
          </a:stretch>
        </p:blipFill>
        <p:spPr>
          <a:xfrm rot="10800000" flipH="1">
            <a:off x="-254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16" name="图片 15" descr="templates\docerresourceshop\icons\\31393935333135313b31393938313930353bd2b5bca8d7f8b1ead6e1"/>
          <p:cNvPicPr>
            <a:picLocks noChangeAspect="1"/>
          </p:cNvPicPr>
          <p:nvPr userDrawn="1">
            <p:custDataLst>
              <p:tags r:id="rId13"/>
            </p:custDataLst>
          </p:nvPr>
        </p:nvPicPr>
        <p:blipFill>
          <a:blip r:embed="rId14">
            <a:extLst>
              <a:ext uri="{96DAC541-7B7A-43D3-8B79-37D633B846F1}">
                <asvg:svgBlip xmlns:asvg="http://schemas.microsoft.com/office/drawing/2016/SVG/main" r:embed="rId15"/>
              </a:ext>
            </a:extLst>
          </a:blip>
          <a:srcRect l="23599" t="26815" r="5263" b="15789"/>
          <a:stretch>
            <a:fillRect/>
          </a:stretch>
        </p:blipFill>
        <p:spPr>
          <a:xfrm rot="10800000">
            <a:off x="887730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1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9"/>
            </p:custDataLst>
          </p:nvPr>
        </p:nvSpPr>
        <p:spPr/>
        <p:txBody>
          <a:bodyPr/>
          <a:lstStyle/>
          <a:p>
            <a:endParaRPr lang="zh-CN" altLang="en-US" dirty="0"/>
          </a:p>
        </p:txBody>
      </p:sp>
      <p:sp>
        <p:nvSpPr>
          <p:cNvPr id="9" name="灯片编号占位符 8"/>
          <p:cNvSpPr>
            <a:spLocks noGrp="1"/>
          </p:cNvSpPr>
          <p:nvPr>
            <p:ph type="sldNum" sz="quarter" idx="16"/>
            <p:custDataLst>
              <p:tags r:id="rId2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100000">
              <a:schemeClr val="tx2">
                <a:lumMod val="50000"/>
              </a:schemeClr>
            </a:gs>
            <a:gs pos="0">
              <a:schemeClr val="tx2">
                <a:lumMod val="90000"/>
              </a:schemeClr>
            </a:gs>
            <a:gs pos="30000">
              <a:schemeClr val="tx2">
                <a:lumMod val="75000"/>
              </a:schemeClr>
            </a:gs>
            <a:gs pos="60000">
              <a:schemeClr val="tx2">
                <a:lumMod val="50000"/>
              </a:schemeClr>
            </a:gs>
          </a:gsLst>
          <a:lin ang="2700000" scaled="0"/>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5647412" y="0"/>
            <a:ext cx="6544588" cy="5277587"/>
          </a:xfrm>
          <a:prstGeom prst="rect">
            <a:avLst/>
          </a:prstGeom>
        </p:spPr>
      </p:pic>
      <p:sp>
        <p:nvSpPr>
          <p:cNvPr id="11" name="圆角矩形 139"/>
          <p:cNvSpPr/>
          <p:nvPr userDrawn="1">
            <p:custDataLst>
              <p:tags r:id="rId4"/>
            </p:custDataLst>
          </p:nvPr>
        </p:nvSpPr>
        <p:spPr>
          <a:xfrm>
            <a:off x="759460" y="836295"/>
            <a:ext cx="4203065" cy="409575"/>
          </a:xfrm>
          <a:prstGeom prst="roundRect">
            <a:avLst>
              <a:gd name="adj" fmla="val 22602"/>
            </a:avLst>
          </a:prstGeom>
          <a:solidFill>
            <a:schemeClr val="bg1"/>
          </a:solidFill>
          <a:ln w="12700" cmpd="sng">
            <a:noFill/>
            <a:prstDash val="solid"/>
          </a:ln>
          <a:effectLst>
            <a:outerShdw blurRad="254000" dist="139700" dir="2700000" algn="tl" rotWithShape="0">
              <a:schemeClr val="bg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12" name="组合 11"/>
          <p:cNvGrpSpPr/>
          <p:nvPr userDrawn="1">
            <p:custDataLst>
              <p:tags r:id="rId5"/>
            </p:custDataLst>
          </p:nvPr>
        </p:nvGrpSpPr>
        <p:grpSpPr>
          <a:xfrm>
            <a:off x="958850" y="945515"/>
            <a:ext cx="209550" cy="202565"/>
            <a:chOff x="6089" y="5693"/>
            <a:chExt cx="667" cy="645"/>
          </a:xfrm>
        </p:grpSpPr>
        <p:sp>
          <p:nvSpPr>
            <p:cNvPr id="13" name="椭圆 12"/>
            <p:cNvSpPr/>
            <p:nvPr>
              <p:custDataLst>
                <p:tags r:id="rId6"/>
              </p:custDataLst>
            </p:nvPr>
          </p:nvSpPr>
          <p:spPr>
            <a:xfrm>
              <a:off x="6089" y="5693"/>
              <a:ext cx="532" cy="53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4" name="直接连接符 13"/>
            <p:cNvCxnSpPr>
              <a:stCxn id="13" idx="5"/>
            </p:cNvCxnSpPr>
            <p:nvPr>
              <p:custDataLst>
                <p:tags r:id="rId7"/>
              </p:custDataLst>
            </p:nvPr>
          </p:nvCxnSpPr>
          <p:spPr>
            <a:xfrm>
              <a:off x="6595" y="6197"/>
              <a:ext cx="161" cy="14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userDrawn="1">
            <p:custDataLst>
              <p:tags r:id="rId8"/>
            </p:custDataLst>
          </p:nvPr>
        </p:nvCxnSpPr>
        <p:spPr>
          <a:xfrm>
            <a:off x="1315720" y="971550"/>
            <a:ext cx="1270" cy="150495"/>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9"/>
            </p:custDataLst>
          </p:nvPr>
        </p:nvSpPr>
        <p:spPr>
          <a:xfrm>
            <a:off x="759460" y="3277235"/>
            <a:ext cx="5821680" cy="1321435"/>
          </a:xfrm>
        </p:spPr>
        <p:txBody>
          <a:bodyPr lIns="101600" tIns="38100" rIns="63500" bIns="38100" anchor="ctr" anchorCtr="0">
            <a:noAutofit/>
          </a:bodyPr>
          <a:lstStyle>
            <a:lvl1pPr>
              <a:defRPr sz="6000" u="none" strike="noStrike" kern="1200" cap="none" spc="0" normalizeH="0" baseline="0">
                <a:solidFill>
                  <a:schemeClr val="bg1"/>
                </a:solidFill>
                <a:uFillTx/>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3" name="文本占位符 2"/>
          <p:cNvSpPr>
            <a:spLocks noGrp="1"/>
          </p:cNvSpPr>
          <p:nvPr>
            <p:ph type="body" idx="1"/>
            <p:custDataLst>
              <p:tags r:id="rId10"/>
            </p:custDataLst>
          </p:nvPr>
        </p:nvSpPr>
        <p:spPr>
          <a:xfrm>
            <a:off x="759460" y="4633876"/>
            <a:ext cx="5821680" cy="1480258"/>
          </a:xfrm>
        </p:spPr>
        <p:txBody>
          <a:bodyPr lIns="101600" tIns="38100" rIns="76200" bIns="38100">
            <a:normAutofit/>
          </a:bodyPr>
          <a:lstStyle>
            <a:lvl1pPr marL="0" indent="0" eaLnBrk="1" fontAlgn="auto" latinLnBrk="0" hangingPunct="1">
              <a:lnSpc>
                <a:spcPct val="150000"/>
              </a:lnSpc>
              <a:spcAft>
                <a:spcPts val="0"/>
              </a:spcAft>
              <a:buNone/>
              <a:defRPr kumimoji="0" lang="zh-CN" altLang="en-US" sz="1600" b="0" i="0" u="none" strike="noStrike" kern="1200" cap="none" spc="150" normalizeH="0" baseline="0" noProof="1">
                <a:solidFill>
                  <a:schemeClr val="bg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altLang="zh-CN" dirty="0"/>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dirty="0"/>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21" name="文本占位符 20"/>
          <p:cNvSpPr>
            <a:spLocks noGrp="1"/>
          </p:cNvSpPr>
          <p:nvPr>
            <p:ph type="body" sz="quarter" idx="14"/>
            <p:custDataLst>
              <p:tags r:id="rId14"/>
            </p:custDataLst>
          </p:nvPr>
        </p:nvSpPr>
        <p:spPr>
          <a:xfrm>
            <a:off x="1406524" y="846304"/>
            <a:ext cx="3452299" cy="389554"/>
          </a:xfrm>
        </p:spPr>
        <p:txBody>
          <a:bodyPr anchor="ctr">
            <a:normAutofit/>
          </a:bodyPr>
          <a:lstStyle>
            <a:lvl1pPr marL="0" indent="0">
              <a:lnSpc>
                <a:spcPct val="100000"/>
              </a:lnSpc>
              <a:spcAft>
                <a:spcPts val="0"/>
              </a:spcAft>
              <a:buNone/>
              <a:defRPr sz="1400" b="1" spc="150" baseline="0">
                <a:solidFill>
                  <a:schemeClr val="accent1"/>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 name="日期占位符 9"/>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8"/>
            </p:custDataLst>
          </p:nvPr>
        </p:nvSpPr>
        <p:spPr/>
        <p:txBody>
          <a:bodyPr/>
          <a:lstStyle/>
          <a:p>
            <a:endParaRPr lang="zh-CN" altLang="en-US" dirty="0"/>
          </a:p>
        </p:txBody>
      </p:sp>
      <p:sp>
        <p:nvSpPr>
          <p:cNvPr id="12" name="灯片编号占位符 11"/>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6" name="日期占位符 5"/>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4"/>
            </p:custDataLst>
          </p:nvPr>
        </p:nvSpPr>
        <p:spPr/>
        <p:txBody>
          <a:bodyPr/>
          <a:lstStyle/>
          <a:p>
            <a:endParaRPr lang="zh-CN" altLang="en-US" dirty="0"/>
          </a:p>
        </p:txBody>
      </p:sp>
      <p:sp>
        <p:nvSpPr>
          <p:cNvPr id="8" name="灯片编号占位符 7"/>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slideLayout" Target="../slideLayouts/slideLayout2.xml"/><Relationship Id="rId19" Type="http://schemas.openxmlformats.org/officeDocument/2006/relationships/tags" Target="../tags/tag148.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tx2"/>
            </a:gs>
            <a:gs pos="0">
              <a:srgbClr val="FFFFFF"/>
            </a:gs>
          </a:gsLst>
          <a:lin ang="27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50000"/>
                    <a:lumOff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50000"/>
                    <a:lumOff val="50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50000"/>
                    <a:lumOff val="50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3.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11.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image" Target="../media/image16.png"/><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1" Type="http://schemas.openxmlformats.org/officeDocument/2006/relationships/notesSlide" Target="../notesSlides/notesSlide6.xml"/><Relationship Id="rId10" Type="http://schemas.openxmlformats.org/officeDocument/2006/relationships/slideLayout" Target="../slideLayouts/slideLayout7.xml"/><Relationship Id="rId1" Type="http://schemas.openxmlformats.org/officeDocument/2006/relationships/tags" Target="../tags/tag245.xml"/></Relationships>
</file>

<file path=ppt/slides/_rels/slide12.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jpeg"/><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2" Type="http://schemas.openxmlformats.org/officeDocument/2006/relationships/notesSlide" Target="../notesSlides/notesSlide7.xml"/><Relationship Id="rId11" Type="http://schemas.openxmlformats.org/officeDocument/2006/relationships/slideLayout" Target="../slideLayouts/slideLayout7.xml"/><Relationship Id="rId10" Type="http://schemas.openxmlformats.org/officeDocument/2006/relationships/tags" Target="../tags/tag260.xml"/><Relationship Id="rId1" Type="http://schemas.openxmlformats.org/officeDocument/2006/relationships/tags" Target="../tags/tag253.xml"/></Relationships>
</file>

<file path=ppt/slides/_rels/slide13.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5" Type="http://schemas.openxmlformats.org/officeDocument/2006/relationships/notesSlide" Target="../notesSlides/notesSlide8.xml"/><Relationship Id="rId14" Type="http://schemas.openxmlformats.org/officeDocument/2006/relationships/slideLayout" Target="../slideLayouts/slideLayout7.xml"/><Relationship Id="rId13" Type="http://schemas.openxmlformats.org/officeDocument/2006/relationships/tags" Target="../tags/tag269.xml"/><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tags" Target="../tags/tag26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27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277.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1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image" Target="../media/image28.png"/><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1" Type="http://schemas.openxmlformats.org/officeDocument/2006/relationships/notesSlide" Target="../notesSlides/notesSlide9.xml"/><Relationship Id="rId10" Type="http://schemas.openxmlformats.org/officeDocument/2006/relationships/slideLayout" Target="../slideLayouts/slideLayout7.xml"/><Relationship Id="rId1" Type="http://schemas.openxmlformats.org/officeDocument/2006/relationships/tags" Target="../tags/tag278.xml"/></Relationships>
</file>

<file path=ppt/slides/_rels/slide17.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image" Target="../media/image29.png"/><Relationship Id="rId7" Type="http://schemas.openxmlformats.org/officeDocument/2006/relationships/tags" Target="../tags/tag292.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tags" Target="../tags/tag287.xml"/><Relationship Id="rId11" Type="http://schemas.openxmlformats.org/officeDocument/2006/relationships/notesSlide" Target="../notesSlides/notesSlide10.xml"/><Relationship Id="rId10" Type="http://schemas.openxmlformats.org/officeDocument/2006/relationships/slideLayout" Target="../slideLayouts/slideLayout7.xml"/><Relationship Id="rId1" Type="http://schemas.openxmlformats.org/officeDocument/2006/relationships/tags" Target="../tags/tag286.xml"/></Relationships>
</file>

<file path=ppt/slides/_rels/slide18.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image" Target="../media/image30.png"/><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1" Type="http://schemas.openxmlformats.org/officeDocument/2006/relationships/notesSlide" Target="../notesSlides/notesSlide11.xml"/><Relationship Id="rId10" Type="http://schemas.openxmlformats.org/officeDocument/2006/relationships/slideLayout" Target="../slideLayouts/slideLayout7.xml"/><Relationship Id="rId1" Type="http://schemas.openxmlformats.org/officeDocument/2006/relationships/tags" Target="../tags/tag294.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7.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2.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0" Type="http://schemas.openxmlformats.org/officeDocument/2006/relationships/slideLayout" Target="../slideLayouts/slideLayout6.xml"/><Relationship Id="rId2" Type="http://schemas.openxmlformats.org/officeDocument/2006/relationships/tags" Target="../tags/tag162.xml"/><Relationship Id="rId19" Type="http://schemas.openxmlformats.org/officeDocument/2006/relationships/tags" Target="../tags/tag179.xml"/><Relationship Id="rId18" Type="http://schemas.openxmlformats.org/officeDocument/2006/relationships/tags" Target="../tags/tag17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1.xml"/></Relationships>
</file>

<file path=ppt/slides/_rels/slide20.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3" Type="http://schemas.openxmlformats.org/officeDocument/2006/relationships/notesSlide" Target="../notesSlides/notesSlide13.xml"/><Relationship Id="rId12" Type="http://schemas.openxmlformats.org/officeDocument/2006/relationships/slideLayout" Target="../slideLayouts/slideLayout7.xml"/><Relationship Id="rId11" Type="http://schemas.openxmlformats.org/officeDocument/2006/relationships/tags" Target="../tags/tag316.xml"/><Relationship Id="rId10" Type="http://schemas.openxmlformats.org/officeDocument/2006/relationships/image" Target="../media/image22.png"/><Relationship Id="rId1" Type="http://schemas.openxmlformats.org/officeDocument/2006/relationships/tags" Target="../tags/tag309.xml"/></Relationships>
</file>

<file path=ppt/slides/_rels/slide21.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2" Type="http://schemas.openxmlformats.org/officeDocument/2006/relationships/notesSlide" Target="../notesSlides/notesSlide14.xml"/><Relationship Id="rId11" Type="http://schemas.openxmlformats.org/officeDocument/2006/relationships/slideLayout" Target="../slideLayouts/slideLayout7.xml"/><Relationship Id="rId10" Type="http://schemas.openxmlformats.org/officeDocument/2006/relationships/tags" Target="../tags/tag323.xml"/><Relationship Id="rId1" Type="http://schemas.openxmlformats.org/officeDocument/2006/relationships/tags" Target="../tags/tag317.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3.xml"/><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s>
</file>

<file path=ppt/slides/_rels/slide23.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9" Type="http://schemas.openxmlformats.org/officeDocument/2006/relationships/notesSlide" Target="../notesSlides/notesSlide16.xml"/><Relationship Id="rId18" Type="http://schemas.openxmlformats.org/officeDocument/2006/relationships/slideLayout" Target="../slideLayouts/slideLayout7.xml"/><Relationship Id="rId17" Type="http://schemas.openxmlformats.org/officeDocument/2006/relationships/tags" Target="../tags/tag346.xml"/><Relationship Id="rId16" Type="http://schemas.openxmlformats.org/officeDocument/2006/relationships/tags" Target="../tags/tag345.xml"/><Relationship Id="rId15" Type="http://schemas.openxmlformats.org/officeDocument/2006/relationships/tags" Target="../tags/tag344.xml"/><Relationship Id="rId14" Type="http://schemas.openxmlformats.org/officeDocument/2006/relationships/tags" Target="../tags/tag343.xml"/><Relationship Id="rId13" Type="http://schemas.openxmlformats.org/officeDocument/2006/relationships/tags" Target="../tags/tag342.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tags" Target="../tags/tag330.xml"/></Relationships>
</file>

<file path=ppt/slides/_rels/slide24.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2" Type="http://schemas.openxmlformats.org/officeDocument/2006/relationships/notesSlide" Target="../notesSlides/notesSlide17.xml"/><Relationship Id="rId11" Type="http://schemas.openxmlformats.org/officeDocument/2006/relationships/slideLayout" Target="../slideLayouts/slideLayout7.xml"/><Relationship Id="rId10" Type="http://schemas.openxmlformats.org/officeDocument/2006/relationships/tags" Target="../tags/tag354.xml"/><Relationship Id="rId1" Type="http://schemas.openxmlformats.org/officeDocument/2006/relationships/tags" Target="../tags/tag347.xml"/></Relationships>
</file>

<file path=ppt/slides/_rels/slide25.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image" Target="../media/image29.png"/><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1" Type="http://schemas.openxmlformats.org/officeDocument/2006/relationships/notesSlide" Target="../notesSlides/notesSlide18.xml"/><Relationship Id="rId10" Type="http://schemas.openxmlformats.org/officeDocument/2006/relationships/slideLayout" Target="../slideLayouts/slideLayout7.xml"/><Relationship Id="rId1" Type="http://schemas.openxmlformats.org/officeDocument/2006/relationships/tags" Target="../tags/tag355.xml"/></Relationships>
</file>

<file path=ppt/slides/_rels/slide26.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image" Target="../media/image36.png"/><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1" Type="http://schemas.openxmlformats.org/officeDocument/2006/relationships/notesSlide" Target="../notesSlides/notesSlide19.xml"/><Relationship Id="rId10" Type="http://schemas.openxmlformats.org/officeDocument/2006/relationships/slideLayout" Target="../slideLayouts/slideLayout7.xml"/><Relationship Id="rId1" Type="http://schemas.openxmlformats.org/officeDocument/2006/relationships/tags" Target="../tags/tag363.xml"/></Relationships>
</file>

<file path=ppt/slides/_rels/slide27.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2" Type="http://schemas.openxmlformats.org/officeDocument/2006/relationships/notesSlide" Target="../notesSlides/notesSlide20.xml"/><Relationship Id="rId11" Type="http://schemas.openxmlformats.org/officeDocument/2006/relationships/slideLayout" Target="../slideLayouts/slideLayout7.xml"/><Relationship Id="rId10" Type="http://schemas.openxmlformats.org/officeDocument/2006/relationships/tags" Target="../tags/tag378.xml"/><Relationship Id="rId1" Type="http://schemas.openxmlformats.org/officeDocument/2006/relationships/tags" Target="../tags/tag371.xml"/></Relationships>
</file>

<file path=ppt/slides/_rels/slide28.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image" Target="../media/image39.png"/><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1" Type="http://schemas.openxmlformats.org/officeDocument/2006/relationships/notesSlide" Target="../notesSlides/notesSlide21.xml"/><Relationship Id="rId10" Type="http://schemas.openxmlformats.org/officeDocument/2006/relationships/slideLayout" Target="../slideLayouts/slideLayout7.xml"/><Relationship Id="rId1" Type="http://schemas.openxmlformats.org/officeDocument/2006/relationships/tags" Target="../tags/tag379.xml"/></Relationships>
</file>

<file path=ppt/slides/_rels/slide29.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40.png"/><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2" Type="http://schemas.openxmlformats.org/officeDocument/2006/relationships/notesSlide" Target="../notesSlides/notesSlide22.xml"/><Relationship Id="rId11" Type="http://schemas.openxmlformats.org/officeDocument/2006/relationships/slideLayout" Target="../slideLayouts/slideLayout7.xml"/><Relationship Id="rId10" Type="http://schemas.openxmlformats.org/officeDocument/2006/relationships/tags" Target="../tags/tag394.xml"/><Relationship Id="rId1" Type="http://schemas.openxmlformats.org/officeDocument/2006/relationships/tags" Target="../tags/tag387.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30.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42.png"/><Relationship Id="rId7" Type="http://schemas.openxmlformats.org/officeDocument/2006/relationships/tags" Target="../tags/tag401.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tags" Target="../tags/tag398.xml"/><Relationship Id="rId3" Type="http://schemas.openxmlformats.org/officeDocument/2006/relationships/tags" Target="../tags/tag397.xml"/><Relationship Id="rId2" Type="http://schemas.openxmlformats.org/officeDocument/2006/relationships/tags" Target="../tags/tag396.xml"/><Relationship Id="rId12" Type="http://schemas.openxmlformats.org/officeDocument/2006/relationships/notesSlide" Target="../notesSlides/notesSlide23.xml"/><Relationship Id="rId11" Type="http://schemas.openxmlformats.org/officeDocument/2006/relationships/slideLayout" Target="../slideLayouts/slideLayout7.xml"/><Relationship Id="rId10" Type="http://schemas.openxmlformats.org/officeDocument/2006/relationships/tags" Target="../tags/tag402.xml"/><Relationship Id="rId1" Type="http://schemas.openxmlformats.org/officeDocument/2006/relationships/tags" Target="../tags/tag395.xml"/></Relationships>
</file>

<file path=ppt/slides/_rels/slide31.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png"/><Relationship Id="rId7" Type="http://schemas.openxmlformats.org/officeDocument/2006/relationships/tags" Target="../tags/tag409.xml"/><Relationship Id="rId6" Type="http://schemas.openxmlformats.org/officeDocument/2006/relationships/tags" Target="../tags/tag408.xml"/><Relationship Id="rId5" Type="http://schemas.openxmlformats.org/officeDocument/2006/relationships/tags" Target="../tags/tag407.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tags" Target="../tags/tag404.xml"/><Relationship Id="rId12" Type="http://schemas.openxmlformats.org/officeDocument/2006/relationships/notesSlide" Target="../notesSlides/notesSlide24.xml"/><Relationship Id="rId11" Type="http://schemas.openxmlformats.org/officeDocument/2006/relationships/slideLayout" Target="../slideLayouts/slideLayout7.xml"/><Relationship Id="rId10" Type="http://schemas.openxmlformats.org/officeDocument/2006/relationships/tags" Target="../tags/tag410.xml"/><Relationship Id="rId1" Type="http://schemas.openxmlformats.org/officeDocument/2006/relationships/tags" Target="../tags/tag403.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s>
</file>

<file path=ppt/slides/_rels/slide4.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0" Type="http://schemas.openxmlformats.org/officeDocument/2006/relationships/notesSlide" Target="../notesSlides/notesSlide1.xml"/><Relationship Id="rId2" Type="http://schemas.openxmlformats.org/officeDocument/2006/relationships/tags" Target="../tags/tag187.xml"/><Relationship Id="rId19" Type="http://schemas.openxmlformats.org/officeDocument/2006/relationships/slideLayout" Target="../slideLayouts/slideLayout7.xml"/><Relationship Id="rId18" Type="http://schemas.openxmlformats.org/officeDocument/2006/relationships/tags" Target="../tags/tag203.xml"/><Relationship Id="rId17" Type="http://schemas.openxmlformats.org/officeDocument/2006/relationships/tags" Target="../tags/tag202.xml"/><Relationship Id="rId16" Type="http://schemas.openxmlformats.org/officeDocument/2006/relationships/tags" Target="../tags/tag201.xml"/><Relationship Id="rId15" Type="http://schemas.openxmlformats.org/officeDocument/2006/relationships/tags" Target="../tags/tag200.xml"/><Relationship Id="rId14" Type="http://schemas.openxmlformats.org/officeDocument/2006/relationships/tags" Target="../tags/tag199.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tags" Target="../tags/tag18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image" Target="../media/image14.png"/><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206.xml"/></Relationships>
</file>

<file path=ppt/slides/_rels/slide7.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image" Target="../media/image15.png"/><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1" Type="http://schemas.openxmlformats.org/officeDocument/2006/relationships/notesSlide" Target="../notesSlides/notesSlide3.xml"/><Relationship Id="rId10" Type="http://schemas.openxmlformats.org/officeDocument/2006/relationships/slideLayout" Target="../slideLayouts/slideLayout7.xml"/><Relationship Id="rId1" Type="http://schemas.openxmlformats.org/officeDocument/2006/relationships/tags" Target="../tags/tag2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2.xml"/></Relationships>
</file>

<file path=ppt/slides/_rels/slide9.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8" Type="http://schemas.openxmlformats.org/officeDocument/2006/relationships/notesSlide" Target="../notesSlides/notesSlide4.xml"/><Relationship Id="rId17" Type="http://schemas.openxmlformats.org/officeDocument/2006/relationships/slideLayout" Target="../slideLayouts/slideLayout7.xml"/><Relationship Id="rId16" Type="http://schemas.openxmlformats.org/officeDocument/2006/relationships/tags" Target="../tags/tag238.xml"/><Relationship Id="rId15" Type="http://schemas.openxmlformats.org/officeDocument/2006/relationships/tags" Target="../tags/tag237.xml"/><Relationship Id="rId14" Type="http://schemas.openxmlformats.org/officeDocument/2006/relationships/tags" Target="../tags/tag236.xml"/><Relationship Id="rId13" Type="http://schemas.openxmlformats.org/officeDocument/2006/relationships/tags" Target="../tags/tag235.xml"/><Relationship Id="rId12" Type="http://schemas.openxmlformats.org/officeDocument/2006/relationships/tags" Target="../tags/tag234.xml"/><Relationship Id="rId11" Type="http://schemas.openxmlformats.org/officeDocument/2006/relationships/tags" Target="../tags/tag233.xml"/><Relationship Id="rId10" Type="http://schemas.openxmlformats.org/officeDocument/2006/relationships/tags" Target="../tags/tag232.xml"/><Relationship Id="rId1" Type="http://schemas.openxmlformats.org/officeDocument/2006/relationships/tags" Target="../tags/tag2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a:xfrm>
            <a:off x="588010" y="2461895"/>
            <a:ext cx="6948805" cy="951865"/>
          </a:xfrm>
        </p:spPr>
        <p:txBody>
          <a:bodyPr>
            <a:normAutofit fontScale="90000"/>
          </a:bodyPr>
          <a:lstStyle/>
          <a:p>
            <a:r>
              <a:rPr lang="zh-CN" altLang="en-US" sz="3110" dirty="0"/>
              <a:t>算法辅助</a:t>
            </a:r>
            <a:br>
              <a:rPr lang="zh-CN" altLang="en-US" sz="3110" dirty="0"/>
            </a:br>
            <a:r>
              <a:rPr lang="zh-CN" altLang="en-US" sz="3110" dirty="0"/>
              <a:t>金属</a:t>
            </a:r>
            <a:r>
              <a:rPr lang="en-US" altLang="zh-CN" sz="3110" dirty="0"/>
              <a:t>-</a:t>
            </a:r>
            <a:r>
              <a:rPr lang="zh-CN" altLang="en-US" sz="3110" dirty="0"/>
              <a:t>硅肖特基结光电探测器设计</a:t>
            </a:r>
            <a:endParaRPr lang="zh-CN" altLang="en-US" sz="3110" dirty="0"/>
          </a:p>
        </p:txBody>
      </p:sp>
      <p:sp>
        <p:nvSpPr>
          <p:cNvPr id="5" name="副标题 4"/>
          <p:cNvSpPr>
            <a:spLocks noGrp="1"/>
          </p:cNvSpPr>
          <p:nvPr>
            <p:ph type="subTitle" idx="1"/>
            <p:custDataLst>
              <p:tags r:id="rId2"/>
            </p:custDataLst>
          </p:nvPr>
        </p:nvSpPr>
        <p:spPr/>
        <p:txBody>
          <a:bodyPr/>
          <a:lstStyle/>
          <a:p>
            <a:r>
              <a:rPr lang="en-US" altLang="zh-CN" dirty="0"/>
              <a:t>PROGRAM </a:t>
            </a:r>
            <a:r>
              <a:rPr lang="en-US" altLang="zh-CN" dirty="0"/>
              <a:t>REPORT</a:t>
            </a:r>
            <a:endParaRPr lang="en-US" altLang="zh-CN" dirty="0"/>
          </a:p>
        </p:txBody>
      </p:sp>
      <p:sp>
        <p:nvSpPr>
          <p:cNvPr id="6" name="圆角矩形 138"/>
          <p:cNvSpPr/>
          <p:nvPr>
            <p:custDataLst>
              <p:tags r:id="rId3"/>
            </p:custDataLst>
          </p:nvPr>
        </p:nvSpPr>
        <p:spPr>
          <a:xfrm>
            <a:off x="1355725" y="5835650"/>
            <a:ext cx="667385" cy="267970"/>
          </a:xfrm>
          <a:prstGeom prst="roundRect">
            <a:avLst>
              <a:gd name="adj" fmla="val 50000"/>
            </a:avLst>
          </a:prstGeom>
          <a:gradFill>
            <a:gsLst>
              <a:gs pos="0">
                <a:srgbClr val="60B2FF"/>
              </a:gs>
              <a:gs pos="100000">
                <a:srgbClr val="1185FE"/>
              </a:gs>
            </a:gsLst>
            <a:lin ang="2700000" scaled="0"/>
          </a:gradFill>
          <a:ln>
            <a:noFill/>
          </a:ln>
          <a:effectLst>
            <a:outerShdw blurRad="215900" dist="76200" dir="2700000" sx="98000" sy="98000" algn="tl" rotWithShape="0">
              <a:srgbClr val="1185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588010" y="5836920"/>
            <a:ext cx="683895" cy="275590"/>
          </a:xfrm>
          <a:prstGeom prst="rect">
            <a:avLst/>
          </a:prstGeom>
          <a:noFill/>
        </p:spPr>
        <p:txBody>
          <a:bodyPr wrap="square" rtlCol="0" anchor="t">
            <a:spAutoFit/>
          </a:bodyPr>
          <a:lstStyle/>
          <a:p>
            <a:pPr algn="ctr"/>
            <a:r>
              <a:rPr lang="en-US" altLang="zh-CN" sz="1200" b="1">
                <a:solidFill>
                  <a:srgbClr val="C6C7D4"/>
                </a:solidFill>
                <a:sym typeface="+mn-ea"/>
              </a:rPr>
              <a:t>2023</a:t>
            </a:r>
            <a:endParaRPr lang="en-US" altLang="zh-CN" sz="1200" b="1">
              <a:solidFill>
                <a:srgbClr val="C6C7D4"/>
              </a:solidFill>
              <a:sym typeface="+mn-ea"/>
            </a:endParaRPr>
          </a:p>
        </p:txBody>
      </p:sp>
      <p:sp>
        <p:nvSpPr>
          <p:cNvPr id="8" name="文本框 7"/>
          <p:cNvSpPr txBox="1"/>
          <p:nvPr>
            <p:custDataLst>
              <p:tags r:id="rId5"/>
            </p:custDataLst>
          </p:nvPr>
        </p:nvSpPr>
        <p:spPr>
          <a:xfrm>
            <a:off x="1339215" y="5829300"/>
            <a:ext cx="683895" cy="275590"/>
          </a:xfrm>
          <a:prstGeom prst="rect">
            <a:avLst/>
          </a:prstGeom>
          <a:noFill/>
        </p:spPr>
        <p:txBody>
          <a:bodyPr wrap="square" rtlCol="0" anchor="t">
            <a:spAutoFit/>
          </a:bodyPr>
          <a:lstStyle/>
          <a:p>
            <a:pPr algn="ctr"/>
            <a:r>
              <a:rPr lang="en-US" altLang="zh-CN" sz="1200" b="1" dirty="0">
                <a:solidFill>
                  <a:srgbClr val="F2FAFF"/>
                </a:solidFill>
                <a:sym typeface="+mn-ea"/>
              </a:rPr>
              <a:t>2024</a:t>
            </a:r>
            <a:endParaRPr lang="en-US" altLang="zh-CN" sz="1200" b="1" dirty="0">
              <a:solidFill>
                <a:srgbClr val="F2FAFF"/>
              </a:solidFill>
              <a:sym typeface="+mn-ea"/>
            </a:endParaRPr>
          </a:p>
        </p:txBody>
      </p:sp>
      <p:sp>
        <p:nvSpPr>
          <p:cNvPr id="9" name="文本框 8"/>
          <p:cNvSpPr txBox="1"/>
          <p:nvPr>
            <p:custDataLst>
              <p:tags r:id="rId6"/>
            </p:custDataLst>
          </p:nvPr>
        </p:nvSpPr>
        <p:spPr>
          <a:xfrm>
            <a:off x="2090420" y="5836920"/>
            <a:ext cx="683895" cy="275590"/>
          </a:xfrm>
          <a:prstGeom prst="rect">
            <a:avLst/>
          </a:prstGeom>
          <a:noFill/>
        </p:spPr>
        <p:txBody>
          <a:bodyPr wrap="square" rtlCol="0" anchor="t">
            <a:spAutoFit/>
          </a:bodyPr>
          <a:lstStyle/>
          <a:p>
            <a:pPr algn="ctr"/>
            <a:r>
              <a:rPr lang="en-US" altLang="zh-CN" sz="1200" b="1">
                <a:solidFill>
                  <a:srgbClr val="C6C7D4"/>
                </a:solidFill>
                <a:sym typeface="+mn-ea"/>
              </a:rPr>
              <a:t>2025</a:t>
            </a:r>
            <a:endParaRPr lang="en-US" altLang="zh-CN" sz="1200" b="1">
              <a:solidFill>
                <a:srgbClr val="C6C7D4"/>
              </a:solidFill>
              <a:sym typeface="+mn-ea"/>
            </a:endParaRPr>
          </a:p>
        </p:txBody>
      </p:sp>
      <p:sp>
        <p:nvSpPr>
          <p:cNvPr id="2" name="文本框 1"/>
          <p:cNvSpPr txBox="1"/>
          <p:nvPr/>
        </p:nvSpPr>
        <p:spPr>
          <a:xfrm>
            <a:off x="655320" y="4314190"/>
            <a:ext cx="5033010" cy="368300"/>
          </a:xfrm>
          <a:prstGeom prst="rect">
            <a:avLst/>
          </a:prstGeom>
          <a:noFill/>
        </p:spPr>
        <p:txBody>
          <a:bodyPr wrap="square" rtlCol="0">
            <a:spAutoFit/>
          </a:bodyPr>
          <a:p>
            <a:r>
              <a:rPr lang="zh-CN" altLang="en-US"/>
              <a:t>南京大学电子科学与工程学院</a:t>
            </a:r>
            <a:r>
              <a:rPr lang="en-US" altLang="zh-CN"/>
              <a:t> </a:t>
            </a:r>
            <a:r>
              <a:rPr lang="zh-CN" altLang="en-US"/>
              <a:t>杨浩然</a:t>
            </a:r>
            <a:endParaRPr lang="zh-CN" altLang="en-US"/>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dirty="0"/>
              <a:t>研究</a:t>
            </a:r>
            <a:r>
              <a:rPr lang="zh-CN" altLang="en-US" dirty="0"/>
              <a:t>内容</a:t>
            </a:r>
            <a:endParaRPr lang="zh-CN" altLang="en-US" dirty="0"/>
          </a:p>
        </p:txBody>
      </p:sp>
      <p:sp>
        <p:nvSpPr>
          <p:cNvPr id="4" name="文本占位符 3"/>
          <p:cNvSpPr>
            <a:spLocks noGrp="1"/>
          </p:cNvSpPr>
          <p:nvPr>
            <p:ph type="body" idx="1"/>
            <p:custDataLst>
              <p:tags r:id="rId2"/>
            </p:custDataLst>
          </p:nvPr>
        </p:nvSpPr>
        <p:spPr/>
        <p:txBody>
          <a:bodyPr/>
          <a:lstStyle/>
          <a:p>
            <a:r>
              <a:rPr dirty="0"/>
              <a:t>关键词</a:t>
            </a:r>
            <a:r>
              <a:rPr lang="en-US" altLang="zh-CN" dirty="0"/>
              <a:t>：</a:t>
            </a:r>
            <a:r>
              <a:rPr dirty="0"/>
              <a:t>仿真建模</a:t>
            </a:r>
            <a:r>
              <a:rPr lang="en-US" altLang="zh-CN" dirty="0"/>
              <a:t>；</a:t>
            </a:r>
            <a:r>
              <a:rPr dirty="0"/>
              <a:t>数据集构建</a:t>
            </a:r>
            <a:r>
              <a:rPr lang="en-US" altLang="zh-CN" dirty="0"/>
              <a:t>；</a:t>
            </a:r>
            <a:r>
              <a:rPr dirty="0"/>
              <a:t>算法编写与调试</a:t>
            </a:r>
            <a:r>
              <a:rPr lang="en-US" altLang="zh-CN" dirty="0"/>
              <a:t>；</a:t>
            </a:r>
            <a:r>
              <a:rPr dirty="0"/>
              <a:t>粒子群算法</a:t>
            </a:r>
            <a:r>
              <a:rPr lang="en-US" altLang="zh-CN" dirty="0"/>
              <a:t>；</a:t>
            </a:r>
            <a:endParaRPr dirty="0"/>
          </a:p>
        </p:txBody>
      </p:sp>
      <p:sp>
        <p:nvSpPr>
          <p:cNvPr id="5" name="文本占位符 4"/>
          <p:cNvSpPr>
            <a:spLocks noGrp="1"/>
          </p:cNvSpPr>
          <p:nvPr>
            <p:ph type="body" sz="quarter" idx="14"/>
            <p:custDataLst>
              <p:tags r:id="rId3"/>
            </p:custDataLst>
          </p:nvPr>
        </p:nvSpPr>
        <p:spPr/>
        <p:txBody>
          <a:bodyPr>
            <a:normAutofit/>
          </a:bodyPr>
          <a:lstStyle/>
          <a:p>
            <a:r>
              <a:rPr lang="en-US" altLang="zh-CN" dirty="0"/>
              <a:t>PROGRAM </a:t>
            </a:r>
            <a:r>
              <a:rPr lang="en-US" altLang="zh-CN" dirty="0"/>
              <a:t>REPORT</a:t>
            </a:r>
            <a:endParaRPr lang="en-US" altLang="zh-CN" dirty="0"/>
          </a:p>
        </p:txBody>
      </p:sp>
      <p:sp>
        <p:nvSpPr>
          <p:cNvPr id="6" name="文本框 5"/>
          <p:cNvSpPr txBox="1"/>
          <p:nvPr>
            <p:custDataLst>
              <p:tags r:id="rId4"/>
            </p:custDataLst>
          </p:nvPr>
        </p:nvSpPr>
        <p:spPr>
          <a:xfrm>
            <a:off x="759460" y="1849755"/>
            <a:ext cx="2633980" cy="1341120"/>
          </a:xfrm>
          <a:prstGeom prst="rect">
            <a:avLst/>
          </a:prstGeom>
          <a:noFill/>
          <a:ln>
            <a:noFill/>
          </a:ln>
          <a:effectLst/>
        </p:spPr>
        <p:txBody>
          <a:bodyPr wrap="square" rtlCol="0">
            <a:noAutofit/>
          </a:bodyPr>
          <a:lstStyle/>
          <a:p>
            <a:pPr algn="l"/>
            <a:r>
              <a:rPr lang="en-US" altLang="zh-CN" sz="8800" b="1">
                <a:ln w="25400">
                  <a:noFill/>
                </a:ln>
                <a:solidFill>
                  <a:schemeClr val="bg1"/>
                </a:solidFill>
                <a:uFillTx/>
                <a:latin typeface="Caros Heavy" panose="020B0903030302020204" charset="0"/>
                <a:cs typeface="Caros Heavy" panose="020B0903030302020204" charset="0"/>
                <a:sym typeface="+mn-ea"/>
              </a:rPr>
              <a:t>02</a:t>
            </a:r>
            <a:endParaRPr lang="en-US" altLang="zh-CN" sz="8800" b="1">
              <a:ln w="25400">
                <a:noFill/>
              </a:ln>
              <a:solidFill>
                <a:schemeClr val="bg1"/>
              </a:solidFill>
              <a:uFillTx/>
              <a:latin typeface="Caros Heavy" panose="020B0903030302020204" charset="0"/>
              <a:cs typeface="Caros Heavy" panose="020B0903030302020204" charset="0"/>
              <a:sym typeface="+mn-ea"/>
            </a:endParaRPr>
          </a:p>
        </p:txBody>
      </p:sp>
      <p:sp>
        <p:nvSpPr>
          <p:cNvPr id="7" name="文本框 6"/>
          <p:cNvSpPr txBox="1"/>
          <p:nvPr>
            <p:custDataLst>
              <p:tags r:id="rId5"/>
            </p:custDataLst>
          </p:nvPr>
        </p:nvSpPr>
        <p:spPr>
          <a:xfrm>
            <a:off x="10631170" y="5692140"/>
            <a:ext cx="779780" cy="329565"/>
          </a:xfrm>
          <a:prstGeom prst="wedgeRoundRectCallout">
            <a:avLst>
              <a:gd name="adj1" fmla="val -58306"/>
              <a:gd name="adj2" fmla="val 31695"/>
              <a:gd name="adj3" fmla="val 16667"/>
            </a:avLst>
          </a:prstGeom>
          <a:solidFill>
            <a:schemeClr val="bg1"/>
          </a:solidFill>
        </p:spPr>
        <p:txBody>
          <a:bodyPr wrap="square" rtlCol="0" anchor="ctr" anchorCtr="0"/>
          <a:lstStyle/>
          <a:p>
            <a:pPr algn="ctr">
              <a:lnSpc>
                <a:spcPct val="90000"/>
              </a:lnSpc>
              <a:spcBef>
                <a:spcPts val="0"/>
              </a:spcBef>
              <a:spcAft>
                <a:spcPts val="0"/>
              </a:spcAft>
            </a:pPr>
            <a:r>
              <a:rPr lang="en-US" sz="1400" b="1" cap="all">
                <a:solidFill>
                  <a:schemeClr val="accent1"/>
                </a:solidFill>
                <a:uFillTx/>
                <a:latin typeface="Arial" panose="020B0604020202020204" pitchFamily="34" charset="0"/>
                <a:ea typeface="华文细黑" panose="02010600040101010101" charset="-122"/>
                <a:cs typeface="Arial" panose="020B0604020202020204" pitchFamily="34" charset="0"/>
                <a:sym typeface="+mn-ea"/>
              </a:rPr>
              <a:t>#2024</a:t>
            </a:r>
            <a:endParaRPr lang="en-US" sz="1400" b="1" cap="all">
              <a:solidFill>
                <a:schemeClr val="accent1"/>
              </a:solidFill>
              <a:uFillTx/>
              <a:latin typeface="Arial" panose="020B0604020202020204" pitchFamily="34" charset="0"/>
              <a:ea typeface="华文细黑" panose="02010600040101010101" charset="-122"/>
              <a:cs typeface="Arial" panose="020B0604020202020204" pitchFamily="34" charset="0"/>
              <a:sym typeface="+mn-ea"/>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169535" y="-5168265"/>
            <a:ext cx="185356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zh-CN" altLang="en-US">
                <a:solidFill>
                  <a:schemeClr val="accent1">
                    <a:lumMod val="50000"/>
                  </a:schemeClr>
                </a:solidFill>
                <a:latin typeface="Arial" panose="020B0604020202020204" pitchFamily="34" charset="0"/>
                <a:ea typeface="微软雅黑" panose="020B0503020204020204" charset="-122"/>
              </a:rPr>
              <a:t>算法辅助</a:t>
            </a:r>
            <a:r>
              <a:rPr lang="zh-CN" altLang="en-US">
                <a:solidFill>
                  <a:schemeClr val="accent1">
                    <a:lumMod val="50000"/>
                  </a:schemeClr>
                </a:solidFill>
                <a:latin typeface="Arial" panose="020B0604020202020204" pitchFamily="34" charset="0"/>
                <a:ea typeface="微软雅黑" panose="020B0503020204020204" charset="-122"/>
              </a:rPr>
              <a:t>具体流程</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849120" y="981075"/>
            <a:ext cx="8819515"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en-US" altLang="zh-CN" sz="2000" dirty="0">
                <a:solidFill>
                  <a:schemeClr val="bg1"/>
                </a:solidFill>
                <a:latin typeface="Arial" panose="020B0604020202020204" pitchFamily="34" charset="0"/>
                <a:ea typeface="微软雅黑" panose="020B0503020204020204" charset="-122"/>
              </a:rPr>
              <a:t>FDTD</a:t>
            </a:r>
            <a:r>
              <a:rPr lang="zh-CN" altLang="en-US" sz="2000" dirty="0">
                <a:solidFill>
                  <a:schemeClr val="bg1"/>
                </a:solidFill>
                <a:latin typeface="Arial" panose="020B0604020202020204" pitchFamily="34" charset="0"/>
                <a:ea typeface="微软雅黑" panose="020B0503020204020204" charset="-122"/>
              </a:rPr>
              <a:t>建模仿真</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神经网络辅助平均吸收率预测</a:t>
            </a:r>
            <a:r>
              <a:rPr lang="en-US" altLang="zh-CN" sz="2000" dirty="0">
                <a:solidFill>
                  <a:schemeClr val="bg1"/>
                </a:solidFill>
                <a:latin typeface="Arial" panose="020B0604020202020204" pitchFamily="34" charset="0"/>
                <a:ea typeface="微软雅黑" panose="020B0503020204020204" charset="-122"/>
              </a:rPr>
              <a:t>，PSO</a:t>
            </a:r>
            <a:r>
              <a:rPr lang="zh-CN" altLang="en-US" sz="2000" dirty="0">
                <a:solidFill>
                  <a:schemeClr val="bg1"/>
                </a:solidFill>
                <a:latin typeface="Arial" panose="020B0604020202020204" pitchFamily="34" charset="0"/>
                <a:ea typeface="微软雅黑" panose="020B0503020204020204" charset="-122"/>
              </a:rPr>
              <a:t>算法辅助优化结构参数</a:t>
            </a:r>
            <a:endParaRPr lang="en-US" altLang="zh-CN" sz="2000" dirty="0">
              <a:solidFill>
                <a:schemeClr val="bg1"/>
              </a:solidFill>
              <a:latin typeface="Arial" panose="020B0604020202020204" pitchFamily="34" charset="0"/>
              <a:ea typeface="微软雅黑" panose="020B0503020204020204" charset="-122"/>
            </a:endParaRPr>
          </a:p>
        </p:txBody>
      </p:sp>
      <p:sp>
        <p:nvSpPr>
          <p:cNvPr id="7" name="文本框 6"/>
          <p:cNvSpPr txBox="1"/>
          <p:nvPr/>
        </p:nvSpPr>
        <p:spPr>
          <a:xfrm>
            <a:off x="5243195" y="2042795"/>
            <a:ext cx="6629400" cy="3752850"/>
          </a:xfrm>
          <a:prstGeom prst="rect">
            <a:avLst/>
          </a:prstGeom>
          <a:noFill/>
        </p:spPr>
        <p:txBody>
          <a:bodyPr wrap="square" rtlCol="0">
            <a:noAutofit/>
          </a:bodyPr>
          <a:p>
            <a:pPr marL="360045" indent="0" algn="l" fontAlgn="auto">
              <a:lnSpc>
                <a:spcPct val="150000"/>
              </a:lnSpc>
            </a:pPr>
            <a:r>
              <a:rPr lang="en-US" altLang="zh-CN" sz="2400"/>
              <a:t>（1）FDTD</a:t>
            </a:r>
            <a:r>
              <a:rPr lang="zh-CN" altLang="en-US" sz="2400"/>
              <a:t>搭建仿真平台</a:t>
            </a:r>
            <a:endParaRPr lang="en-US" altLang="zh-CN" sz="2400"/>
          </a:p>
          <a:p>
            <a:pPr marL="360045" indent="0" algn="l" fontAlgn="auto">
              <a:lnSpc>
                <a:spcPct val="150000"/>
              </a:lnSpc>
            </a:pPr>
            <a:r>
              <a:rPr lang="en-US" altLang="zh-CN" sz="2400"/>
              <a:t>（2）</a:t>
            </a:r>
            <a:r>
              <a:rPr lang="zh-CN" altLang="en-US" sz="2400"/>
              <a:t>使用</a:t>
            </a:r>
            <a:r>
              <a:rPr lang="en-US" altLang="zh-CN" sz="2400"/>
              <a:t>API</a:t>
            </a:r>
            <a:r>
              <a:rPr lang="zh-CN" altLang="en-US" sz="2400"/>
              <a:t>调用自动改变结构参数进行仿真获得平均吸收率</a:t>
            </a:r>
            <a:endParaRPr lang="zh-CN" altLang="en-US" sz="2400"/>
          </a:p>
          <a:p>
            <a:pPr marL="360045" indent="0" algn="l" fontAlgn="auto">
              <a:lnSpc>
                <a:spcPct val="150000"/>
              </a:lnSpc>
            </a:pPr>
            <a:r>
              <a:rPr lang="en-US" altLang="zh-CN" sz="2400"/>
              <a:t>（3）</a:t>
            </a:r>
            <a:r>
              <a:rPr lang="zh-CN" altLang="en-US" sz="2400"/>
              <a:t>利用神经网络来代替</a:t>
            </a:r>
            <a:r>
              <a:rPr lang="en-US" altLang="zh-CN" sz="2400"/>
              <a:t>FDTD</a:t>
            </a:r>
            <a:r>
              <a:rPr lang="zh-CN" altLang="en-US" sz="2400"/>
              <a:t>进行平均吸收率的预测</a:t>
            </a:r>
            <a:r>
              <a:rPr lang="en-US" altLang="zh-CN" sz="2400"/>
              <a:t>，</a:t>
            </a:r>
            <a:r>
              <a:rPr lang="zh-CN" altLang="en-US" sz="2400"/>
              <a:t>使用第二步所构建的数据集进行网络训练</a:t>
            </a:r>
            <a:r>
              <a:rPr lang="en-US" altLang="zh-CN" sz="2400"/>
              <a:t>（</a:t>
            </a:r>
            <a:r>
              <a:rPr lang="zh-CN" altLang="en-US" sz="2400"/>
              <a:t>此处使用</a:t>
            </a:r>
            <a:r>
              <a:rPr lang="en-US" altLang="zh-CN" sz="2400"/>
              <a:t>MLP</a:t>
            </a:r>
            <a:r>
              <a:rPr lang="zh-CN" altLang="en-US" sz="2400"/>
              <a:t>网络</a:t>
            </a:r>
            <a:r>
              <a:rPr lang="en-US" altLang="zh-CN" sz="2400"/>
              <a:t>）</a:t>
            </a:r>
            <a:endParaRPr lang="en-US" altLang="zh-CN" sz="2400"/>
          </a:p>
          <a:p>
            <a:pPr marL="360045" indent="0" algn="l" fontAlgn="auto">
              <a:lnSpc>
                <a:spcPct val="150000"/>
              </a:lnSpc>
            </a:pPr>
            <a:r>
              <a:rPr lang="en-US" altLang="zh-CN" sz="2400"/>
              <a:t>（4）</a:t>
            </a:r>
            <a:r>
              <a:rPr lang="zh-CN" altLang="en-US" sz="2400"/>
              <a:t>利用</a:t>
            </a:r>
            <a:r>
              <a:rPr lang="en-US" altLang="zh-CN" sz="2400"/>
              <a:t>PSO</a:t>
            </a:r>
            <a:r>
              <a:rPr lang="zh-CN" altLang="en-US" sz="2400"/>
              <a:t>算法进行结构参数优化</a:t>
            </a:r>
            <a:r>
              <a:rPr lang="en-US" altLang="zh-CN" sz="2400"/>
              <a:t>，</a:t>
            </a:r>
            <a:r>
              <a:rPr lang="zh-CN" altLang="en-US" sz="2400"/>
              <a:t>最终收敛得到最优的结构参数</a:t>
            </a:r>
            <a:endParaRPr lang="zh-CN" altLang="en-US" sz="2400"/>
          </a:p>
        </p:txBody>
      </p:sp>
      <p:pic>
        <p:nvPicPr>
          <p:cNvPr id="2" name="图片 1"/>
          <p:cNvPicPr>
            <a:picLocks noChangeAspect="1"/>
          </p:cNvPicPr>
          <p:nvPr/>
        </p:nvPicPr>
        <p:blipFill>
          <a:blip r:embed="rId8"/>
          <a:stretch>
            <a:fillRect/>
          </a:stretch>
        </p:blipFill>
        <p:spPr>
          <a:xfrm>
            <a:off x="277495" y="2308225"/>
            <a:ext cx="5068570" cy="3923030"/>
          </a:xfrm>
          <a:prstGeom prst="rect">
            <a:avLst/>
          </a:prstGeom>
        </p:spPr>
      </p:pic>
    </p:spTree>
    <p:custDataLst>
      <p:tags r:id="rId9"/>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4979035" y="-4978400"/>
            <a:ext cx="2233930"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FDTD</a:t>
            </a:r>
            <a:r>
              <a:rPr lang="zh-CN" altLang="en-US">
                <a:solidFill>
                  <a:schemeClr val="accent1">
                    <a:lumMod val="50000"/>
                  </a:schemeClr>
                </a:solidFill>
                <a:latin typeface="Arial" panose="020B0604020202020204" pitchFamily="34" charset="0"/>
                <a:ea typeface="微软雅黑" panose="020B0503020204020204" charset="-122"/>
              </a:rPr>
              <a:t>仿真</a:t>
            </a:r>
            <a:r>
              <a:rPr lang="zh-CN" altLang="en-US">
                <a:solidFill>
                  <a:schemeClr val="accent1">
                    <a:lumMod val="50000"/>
                  </a:schemeClr>
                </a:solidFill>
                <a:latin typeface="Arial" panose="020B0604020202020204" pitchFamily="34" charset="0"/>
                <a:ea typeface="微软雅黑" panose="020B0503020204020204" charset="-122"/>
              </a:rPr>
              <a:t>建模</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998980" y="1194435"/>
            <a:ext cx="8500110"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改变仿真参数</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自动化实现</a:t>
            </a:r>
            <a:r>
              <a:rPr lang="en-US" altLang="zh-CN" sz="2000" dirty="0">
                <a:solidFill>
                  <a:schemeClr val="bg1"/>
                </a:solidFill>
                <a:latin typeface="Arial" panose="020B0604020202020204" pitchFamily="34" charset="0"/>
                <a:ea typeface="微软雅黑" panose="020B0503020204020204" charset="-122"/>
              </a:rPr>
              <a:t>FDTD</a:t>
            </a:r>
            <a:r>
              <a:rPr lang="zh-CN" altLang="en-US" sz="2000" dirty="0">
                <a:solidFill>
                  <a:schemeClr val="bg1"/>
                </a:solidFill>
                <a:latin typeface="Arial" panose="020B0604020202020204" pitchFamily="34" charset="0"/>
                <a:ea typeface="微软雅黑" panose="020B0503020204020204" charset="-122"/>
              </a:rPr>
              <a:t>在不同参数下的仿真</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并记录</a:t>
            </a:r>
            <a:r>
              <a:rPr lang="zh-CN" altLang="en-US" sz="2000" dirty="0">
                <a:solidFill>
                  <a:schemeClr val="bg1"/>
                </a:solidFill>
                <a:latin typeface="Arial" panose="020B0604020202020204" pitchFamily="34" charset="0"/>
                <a:ea typeface="微软雅黑" panose="020B0503020204020204" charset="-122"/>
              </a:rPr>
              <a:t>吸收率</a:t>
            </a:r>
            <a:endParaRPr lang="zh-CN" altLang="en-US" sz="2000" dirty="0">
              <a:solidFill>
                <a:schemeClr val="bg1"/>
              </a:solidFill>
              <a:latin typeface="Arial" panose="020B0604020202020204" pitchFamily="34" charset="0"/>
              <a:ea typeface="微软雅黑" panose="020B0503020204020204" charset="-122"/>
            </a:endParaRPr>
          </a:p>
        </p:txBody>
      </p:sp>
      <p:pic>
        <p:nvPicPr>
          <p:cNvPr id="5" name="图片 4"/>
          <p:cNvPicPr>
            <a:picLocks noChangeAspect="1"/>
          </p:cNvPicPr>
          <p:nvPr/>
        </p:nvPicPr>
        <p:blipFill>
          <a:blip r:embed="rId8"/>
          <a:stretch>
            <a:fillRect/>
          </a:stretch>
        </p:blipFill>
        <p:spPr>
          <a:xfrm>
            <a:off x="955040" y="2498725"/>
            <a:ext cx="4598035" cy="3723005"/>
          </a:xfrm>
          <a:prstGeom prst="rect">
            <a:avLst/>
          </a:prstGeom>
        </p:spPr>
      </p:pic>
      <p:pic>
        <p:nvPicPr>
          <p:cNvPr id="6" name="图片 5"/>
          <p:cNvPicPr>
            <a:picLocks noChangeAspect="1"/>
          </p:cNvPicPr>
          <p:nvPr/>
        </p:nvPicPr>
        <p:blipFill>
          <a:blip r:embed="rId9"/>
          <a:stretch>
            <a:fillRect/>
          </a:stretch>
        </p:blipFill>
        <p:spPr>
          <a:xfrm>
            <a:off x="6679565" y="2498725"/>
            <a:ext cx="4451985" cy="3741420"/>
          </a:xfrm>
          <a:prstGeom prst="rect">
            <a:avLst/>
          </a:prstGeom>
        </p:spPr>
      </p:pic>
    </p:spTree>
    <p:custDataLst>
      <p:tags r:id="rId10"/>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4979035" y="-4978400"/>
            <a:ext cx="2233930"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API</a:t>
            </a:r>
            <a:r>
              <a:rPr lang="zh-CN" altLang="en-US">
                <a:solidFill>
                  <a:schemeClr val="accent1">
                    <a:lumMod val="50000"/>
                  </a:schemeClr>
                </a:solidFill>
                <a:latin typeface="Arial" panose="020B0604020202020204" pitchFamily="34" charset="0"/>
                <a:ea typeface="微软雅黑" panose="020B0503020204020204" charset="-122"/>
              </a:rPr>
              <a:t>调用与</a:t>
            </a:r>
            <a:r>
              <a:rPr lang="zh-CN" altLang="en-US">
                <a:solidFill>
                  <a:schemeClr val="accent1">
                    <a:lumMod val="50000"/>
                  </a:schemeClr>
                </a:solidFill>
                <a:latin typeface="Arial" panose="020B0604020202020204" pitchFamily="34" charset="0"/>
                <a:ea typeface="微软雅黑" panose="020B0503020204020204" charset="-122"/>
              </a:rPr>
              <a:t>自主仿真</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998980" y="1194435"/>
            <a:ext cx="8500110"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改变仿真参数</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自动化实现</a:t>
            </a:r>
            <a:r>
              <a:rPr lang="en-US" altLang="zh-CN" sz="2000" dirty="0">
                <a:solidFill>
                  <a:schemeClr val="bg1"/>
                </a:solidFill>
                <a:latin typeface="Arial" panose="020B0604020202020204" pitchFamily="34" charset="0"/>
                <a:ea typeface="微软雅黑" panose="020B0503020204020204" charset="-122"/>
              </a:rPr>
              <a:t>FDTD</a:t>
            </a:r>
            <a:r>
              <a:rPr lang="zh-CN" altLang="en-US" sz="2000" dirty="0">
                <a:solidFill>
                  <a:schemeClr val="bg1"/>
                </a:solidFill>
                <a:latin typeface="Arial" panose="020B0604020202020204" pitchFamily="34" charset="0"/>
                <a:ea typeface="微软雅黑" panose="020B0503020204020204" charset="-122"/>
              </a:rPr>
              <a:t>在不同参数下的仿真</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并记录</a:t>
            </a:r>
            <a:r>
              <a:rPr lang="zh-CN" altLang="en-US" sz="2000" dirty="0">
                <a:solidFill>
                  <a:schemeClr val="bg1"/>
                </a:solidFill>
                <a:latin typeface="Arial" panose="020B0604020202020204" pitchFamily="34" charset="0"/>
                <a:ea typeface="微软雅黑" panose="020B0503020204020204" charset="-122"/>
              </a:rPr>
              <a:t>吸收率</a:t>
            </a:r>
            <a:endParaRPr lang="zh-CN" altLang="en-US" sz="2000" dirty="0">
              <a:solidFill>
                <a:schemeClr val="bg1"/>
              </a:solidFill>
              <a:latin typeface="Arial" panose="020B0604020202020204" pitchFamily="34" charset="0"/>
              <a:ea typeface="微软雅黑" panose="020B0503020204020204" charset="-122"/>
            </a:endParaRPr>
          </a:p>
        </p:txBody>
      </p:sp>
      <p:sp>
        <p:nvSpPr>
          <p:cNvPr id="29" name="文本框 28"/>
          <p:cNvSpPr txBox="1"/>
          <p:nvPr>
            <p:custDataLst>
              <p:tags r:id="rId8"/>
            </p:custDataLst>
          </p:nvPr>
        </p:nvSpPr>
        <p:spPr>
          <a:xfrm>
            <a:off x="1600835" y="1649730"/>
            <a:ext cx="8819515" cy="610870"/>
          </a:xfrm>
          <a:prstGeom prst="rect">
            <a:avLst/>
          </a:prstGeom>
        </p:spPr>
        <p:txBody>
          <a:bodyPr vert="horz" lIns="90000" tIns="46800" rIns="90000" bIns="46800" rtlCol="0" anchor="t" anchorCtr="0">
            <a:normAutofit fontScale="90000"/>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仿真记录两个数据</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波长</a:t>
            </a:r>
            <a:r>
              <a:rPr lang="en-US" altLang="zh-CN" sz="2000" dirty="0">
                <a:solidFill>
                  <a:schemeClr val="bg1"/>
                </a:solidFill>
                <a:latin typeface="Arial" panose="020B0604020202020204" pitchFamily="34" charset="0"/>
                <a:ea typeface="微软雅黑" panose="020B0503020204020204" charset="-122"/>
              </a:rPr>
              <a:t>1000-4000nm</a:t>
            </a:r>
            <a:r>
              <a:rPr lang="zh-CN" altLang="en-US" sz="2000" dirty="0">
                <a:solidFill>
                  <a:schemeClr val="bg1"/>
                </a:solidFill>
                <a:latin typeface="Arial" panose="020B0604020202020204" pitchFamily="34" charset="0"/>
                <a:ea typeface="微软雅黑" panose="020B0503020204020204" charset="-122"/>
              </a:rPr>
              <a:t>之间的吸收率曲线的</a:t>
            </a:r>
            <a:r>
              <a:rPr lang="en-US" altLang="zh-CN" sz="2000" dirty="0">
                <a:solidFill>
                  <a:schemeClr val="bg1"/>
                </a:solidFill>
                <a:latin typeface="Arial" panose="020B0604020202020204" pitchFamily="34" charset="0"/>
                <a:ea typeface="微软雅黑" panose="020B0503020204020204" charset="-122"/>
              </a:rPr>
              <a:t>300</a:t>
            </a:r>
            <a:r>
              <a:rPr lang="zh-CN" altLang="en-US" sz="2000" dirty="0">
                <a:solidFill>
                  <a:schemeClr val="bg1"/>
                </a:solidFill>
                <a:latin typeface="Arial" panose="020B0604020202020204" pitchFamily="34" charset="0"/>
                <a:ea typeface="微软雅黑" panose="020B0503020204020204" charset="-122"/>
              </a:rPr>
              <a:t>个采样点</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结构参数</a:t>
            </a:r>
            <a:endParaRPr lang="zh-CN" altLang="en-US" sz="2000" dirty="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nvPicPr>
        <p:blipFill>
          <a:blip r:embed="rId9"/>
          <a:stretch>
            <a:fillRect/>
          </a:stretch>
        </p:blipFill>
        <p:spPr>
          <a:xfrm>
            <a:off x="80645" y="2496820"/>
            <a:ext cx="5334635" cy="3566160"/>
          </a:xfrm>
          <a:prstGeom prst="rect">
            <a:avLst/>
          </a:prstGeom>
        </p:spPr>
      </p:pic>
      <p:pic>
        <p:nvPicPr>
          <p:cNvPr id="2" name="图片 1"/>
          <p:cNvPicPr>
            <a:picLocks noChangeAspect="1"/>
          </p:cNvPicPr>
          <p:nvPr/>
        </p:nvPicPr>
        <p:blipFill>
          <a:blip r:embed="rId10"/>
          <a:stretch>
            <a:fillRect/>
          </a:stretch>
        </p:blipFill>
        <p:spPr>
          <a:xfrm>
            <a:off x="5426710" y="2301875"/>
            <a:ext cx="6891655" cy="2262505"/>
          </a:xfrm>
          <a:prstGeom prst="rect">
            <a:avLst/>
          </a:prstGeom>
        </p:spPr>
      </p:pic>
      <p:pic>
        <p:nvPicPr>
          <p:cNvPr id="7" name="图片 6"/>
          <p:cNvPicPr>
            <a:picLocks noChangeAspect="1"/>
          </p:cNvPicPr>
          <p:nvPr/>
        </p:nvPicPr>
        <p:blipFill>
          <a:blip r:embed="rId11"/>
          <a:stretch>
            <a:fillRect/>
          </a:stretch>
        </p:blipFill>
        <p:spPr>
          <a:xfrm>
            <a:off x="5426710" y="4564380"/>
            <a:ext cx="4257040" cy="1761490"/>
          </a:xfrm>
          <a:prstGeom prst="rect">
            <a:avLst/>
          </a:prstGeom>
        </p:spPr>
      </p:pic>
      <p:pic>
        <p:nvPicPr>
          <p:cNvPr id="8" name="图片 7"/>
          <p:cNvPicPr>
            <a:picLocks noChangeAspect="1"/>
          </p:cNvPicPr>
          <p:nvPr/>
        </p:nvPicPr>
        <p:blipFill>
          <a:blip r:embed="rId12"/>
          <a:stretch>
            <a:fillRect/>
          </a:stretch>
        </p:blipFill>
        <p:spPr>
          <a:xfrm>
            <a:off x="9217660" y="4564380"/>
            <a:ext cx="3470275" cy="1743075"/>
          </a:xfrm>
          <a:prstGeom prst="rect">
            <a:avLst/>
          </a:prstGeom>
        </p:spPr>
      </p:pic>
    </p:spTree>
    <p:custDataLst>
      <p:tags r:id="rId1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圆角矩形 139"/>
          <p:cNvSpPr/>
          <p:nvPr>
            <p:custDataLst>
              <p:tags r:id="rId1"/>
            </p:custDataLst>
          </p:nvPr>
        </p:nvSpPr>
        <p:spPr>
          <a:xfrm>
            <a:off x="309245" y="605155"/>
            <a:ext cx="11579860" cy="643890"/>
          </a:xfrm>
          <a:prstGeom prst="roundRect">
            <a:avLst>
              <a:gd name="adj" fmla="val 22602"/>
            </a:avLst>
          </a:prstGeom>
          <a:gradFill>
            <a:gsLst>
              <a:gs pos="50000">
                <a:schemeClr val="accent1"/>
              </a:gs>
              <a:gs pos="0">
                <a:schemeClr val="accent1">
                  <a:lumMod val="25000"/>
                  <a:lumOff val="75000"/>
                </a:schemeClr>
              </a:gs>
              <a:gs pos="100000">
                <a:schemeClr val="accent1">
                  <a:lumMod val="85000"/>
                </a:schemeClr>
              </a:gs>
            </a:gsLst>
            <a:lin ang="5400000" scaled="1"/>
          </a:gradFill>
          <a:ln>
            <a:noFill/>
          </a:ln>
          <a:effectLst>
            <a:outerShdw blurRad="469900" dist="114300" dir="2700000" algn="tl" rotWithShape="0">
              <a:srgbClr val="1185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2"/>
            </p:custDataLst>
          </p:nvPr>
        </p:nvSpPr>
        <p:spPr>
          <a:xfrm>
            <a:off x="1770380" y="627380"/>
            <a:ext cx="3625850" cy="621665"/>
          </a:xfrm>
          <a:prstGeom prst="rect">
            <a:avLst/>
          </a:prstGeom>
          <a:noFill/>
        </p:spPr>
        <p:txBody>
          <a:bodyPr wrap="square" rtlCol="0" anchor="ctr" anchorCtr="0"/>
          <a:lstStyle/>
          <a:p>
            <a:pPr fontAlgn="auto">
              <a:lnSpc>
                <a:spcPct val="100000"/>
              </a:lnSpc>
              <a:spcBef>
                <a:spcPts val="0"/>
              </a:spcBef>
              <a:spcAft>
                <a:spcPts val="0"/>
              </a:spcAft>
            </a:pPr>
            <a:r>
              <a:rPr lang="zh-CN" altLang="en-US" sz="2800" b="1" cap="all" spc="600" dirty="0">
                <a:solidFill>
                  <a:srgbClr val="F2FAFF"/>
                </a:solidFill>
                <a:uFillTx/>
                <a:latin typeface="+mj-ea"/>
                <a:ea typeface="+mj-ea"/>
                <a:cs typeface="Arial" panose="020B0604020202020204" pitchFamily="34" charset="0"/>
                <a:sym typeface="+mn-ea"/>
              </a:rPr>
              <a:t>数据集生成 </a:t>
            </a:r>
            <a:endParaRPr lang="zh-CN" altLang="en-US" sz="2800" b="1" cap="all" spc="600" dirty="0">
              <a:solidFill>
                <a:srgbClr val="F2FAFF"/>
              </a:solidFill>
              <a:uFillTx/>
              <a:latin typeface="+mj-ea"/>
              <a:ea typeface="+mj-ea"/>
              <a:cs typeface="Arial" panose="020B0604020202020204" pitchFamily="34" charset="0"/>
              <a:sym typeface="+mn-ea"/>
            </a:endParaRPr>
          </a:p>
        </p:txBody>
      </p:sp>
      <p:cxnSp>
        <p:nvCxnSpPr>
          <p:cNvPr id="17" name="直接连接符 16"/>
          <p:cNvCxnSpPr/>
          <p:nvPr>
            <p:custDataLst>
              <p:tags r:id="rId3"/>
            </p:custDataLst>
          </p:nvPr>
        </p:nvCxnSpPr>
        <p:spPr>
          <a:xfrm>
            <a:off x="1504950" y="792480"/>
            <a:ext cx="2540" cy="288925"/>
          </a:xfrm>
          <a:prstGeom prst="line">
            <a:avLst/>
          </a:prstGeom>
          <a:ln w="28575" cap="rnd">
            <a:solidFill>
              <a:srgbClr val="F2FAFF"/>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02615" y="627380"/>
            <a:ext cx="744220" cy="52197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 pos="50000">
                <a:schemeClr val="accent1"/>
              </a:gs>
              <a:gs pos="0">
                <a:schemeClr val="accent1">
                  <a:lumMod val="25000"/>
                  <a:lumOff val="75000"/>
                </a:schemeClr>
              </a:gs>
              <a:gs pos="100000">
                <a:schemeClr val="accent1">
                  <a:lumMod val="85000"/>
                </a:schemeClr>
              </a:gs>
            </a:gsLst>
            <a:lin ang="5400000" scaled="1"/>
          </a:gradFill>
        </p:spPr>
        <p:style>
          <a:lnRef idx="0">
            <a:srgbClr val="FFFFFF"/>
          </a:lnRef>
          <a:fillRef idx="3">
            <a:schemeClr val="accent1"/>
          </a:fillRef>
          <a:effectRef idx="0">
            <a:srgbClr val="FFFFFF"/>
          </a:effectRef>
          <a:fontRef idx="minor">
            <a:schemeClr val="lt1"/>
          </a:fontRef>
        </p:style>
        <p:txBody>
          <a:bodyPr wrap="square" rtlCol="0">
            <a:spAutoFit/>
          </a:bodyPr>
          <a:p>
            <a:r>
              <a:rPr lang="en-US" altLang="zh-CN" sz="2800"/>
              <a:t>01</a:t>
            </a:r>
            <a:endParaRPr lang="en-US" altLang="zh-CN" sz="2800"/>
          </a:p>
        </p:txBody>
      </p:sp>
      <p:sp>
        <p:nvSpPr>
          <p:cNvPr id="4" name="文本框 3"/>
          <p:cNvSpPr txBox="1"/>
          <p:nvPr/>
        </p:nvSpPr>
        <p:spPr>
          <a:xfrm>
            <a:off x="577850" y="1379855"/>
            <a:ext cx="11217275" cy="922020"/>
          </a:xfrm>
          <a:prstGeom prst="rect">
            <a:avLst/>
          </a:prstGeom>
          <a:noFill/>
        </p:spPr>
        <p:txBody>
          <a:bodyPr wrap="square" rtlCol="0">
            <a:spAutoFit/>
          </a:bodyPr>
          <a:p>
            <a:r>
              <a:rPr lang="zh-CN" altLang="en-US"/>
              <a:t>调用</a:t>
            </a:r>
            <a:r>
              <a:rPr lang="en-US" altLang="zh-CN"/>
              <a:t>lumerical_API,</a:t>
            </a:r>
            <a:r>
              <a:rPr lang="zh-CN" altLang="en-US"/>
              <a:t>使用</a:t>
            </a:r>
            <a:r>
              <a:rPr lang="en-US" altLang="zh-CN"/>
              <a:t>python</a:t>
            </a:r>
            <a:r>
              <a:rPr lang="zh-CN" altLang="en-US"/>
              <a:t>在求解空间内产生随机结构参数并联合</a:t>
            </a:r>
            <a:r>
              <a:rPr lang="en-US" altLang="zh-CN"/>
              <a:t>FDTD</a:t>
            </a:r>
            <a:r>
              <a:rPr lang="zh-CN" altLang="en-US"/>
              <a:t>进行仿真得到该结构参数所对应的吸收率曲线。将所有生成的结构参数保存在</a:t>
            </a:r>
            <a:r>
              <a:rPr lang="en-US" altLang="zh-CN"/>
              <a:t>structure_parameters.csv</a:t>
            </a:r>
            <a:r>
              <a:rPr lang="zh-CN" altLang="en-US"/>
              <a:t>文件中。并将每一次的仿真吸收率曲线保存在</a:t>
            </a:r>
            <a:r>
              <a:rPr lang="en-US" altLang="zh-CN"/>
              <a:t>absorbyivity_{i}.csv</a:t>
            </a:r>
            <a:r>
              <a:rPr lang="zh-CN" altLang="en-US"/>
              <a:t>文件中。其中</a:t>
            </a:r>
            <a:r>
              <a:rPr lang="en-US" altLang="zh-CN"/>
              <a:t>’i’</a:t>
            </a:r>
            <a:r>
              <a:rPr lang="zh-CN" altLang="en-US"/>
              <a:t>表示第</a:t>
            </a:r>
            <a:r>
              <a:rPr lang="en-US" altLang="zh-CN"/>
              <a:t>i</a:t>
            </a:r>
            <a:r>
              <a:rPr lang="zh-CN" altLang="en-US"/>
              <a:t>次仿真所获得的吸收率曲线。</a:t>
            </a:r>
            <a:endParaRPr lang="zh-CN" altLang="en-US"/>
          </a:p>
        </p:txBody>
      </p:sp>
      <p:pic>
        <p:nvPicPr>
          <p:cNvPr id="6" name="图片 5"/>
          <p:cNvPicPr>
            <a:picLocks noChangeAspect="1"/>
          </p:cNvPicPr>
          <p:nvPr/>
        </p:nvPicPr>
        <p:blipFill>
          <a:blip r:embed="rId4"/>
          <a:stretch>
            <a:fillRect/>
          </a:stretch>
        </p:blipFill>
        <p:spPr>
          <a:xfrm>
            <a:off x="969010" y="2532380"/>
            <a:ext cx="3650615" cy="4181475"/>
          </a:xfrm>
          <a:prstGeom prst="rect">
            <a:avLst/>
          </a:prstGeom>
        </p:spPr>
      </p:pic>
      <p:pic>
        <p:nvPicPr>
          <p:cNvPr id="7" name="图片 6"/>
          <p:cNvPicPr>
            <a:picLocks noChangeAspect="1"/>
          </p:cNvPicPr>
          <p:nvPr/>
        </p:nvPicPr>
        <p:blipFill>
          <a:blip r:embed="rId5"/>
          <a:stretch>
            <a:fillRect/>
          </a:stretch>
        </p:blipFill>
        <p:spPr>
          <a:xfrm>
            <a:off x="5160645" y="2532380"/>
            <a:ext cx="3102610" cy="4172585"/>
          </a:xfrm>
          <a:prstGeom prst="rect">
            <a:avLst/>
          </a:prstGeom>
        </p:spPr>
      </p:pic>
      <p:pic>
        <p:nvPicPr>
          <p:cNvPr id="8" name="图片 7"/>
          <p:cNvPicPr>
            <a:picLocks noChangeAspect="1"/>
          </p:cNvPicPr>
          <p:nvPr/>
        </p:nvPicPr>
        <p:blipFill>
          <a:blip r:embed="rId6"/>
          <a:stretch>
            <a:fillRect/>
          </a:stretch>
        </p:blipFill>
        <p:spPr>
          <a:xfrm>
            <a:off x="8977630" y="2532380"/>
            <a:ext cx="2153920" cy="4138930"/>
          </a:xfrm>
          <a:prstGeom prst="rect">
            <a:avLst/>
          </a:prstGeom>
        </p:spPr>
      </p:pic>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圆角矩形 139"/>
          <p:cNvSpPr/>
          <p:nvPr>
            <p:custDataLst>
              <p:tags r:id="rId1"/>
            </p:custDataLst>
          </p:nvPr>
        </p:nvSpPr>
        <p:spPr>
          <a:xfrm>
            <a:off x="309245" y="605155"/>
            <a:ext cx="11579860" cy="643890"/>
          </a:xfrm>
          <a:prstGeom prst="roundRect">
            <a:avLst>
              <a:gd name="adj" fmla="val 22602"/>
            </a:avLst>
          </a:prstGeom>
          <a:gradFill>
            <a:gsLst>
              <a:gs pos="50000">
                <a:schemeClr val="accent1"/>
              </a:gs>
              <a:gs pos="0">
                <a:schemeClr val="accent1">
                  <a:lumMod val="25000"/>
                  <a:lumOff val="75000"/>
                </a:schemeClr>
              </a:gs>
              <a:gs pos="100000">
                <a:schemeClr val="accent1">
                  <a:lumMod val="85000"/>
                </a:schemeClr>
              </a:gs>
            </a:gsLst>
            <a:lin ang="5400000" scaled="1"/>
          </a:gradFill>
          <a:ln>
            <a:noFill/>
          </a:ln>
          <a:effectLst>
            <a:outerShdw blurRad="469900" dist="114300" dir="2700000" algn="tl" rotWithShape="0">
              <a:srgbClr val="1185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2"/>
            </p:custDataLst>
          </p:nvPr>
        </p:nvSpPr>
        <p:spPr>
          <a:xfrm>
            <a:off x="1770380" y="627380"/>
            <a:ext cx="3625850" cy="621665"/>
          </a:xfrm>
          <a:prstGeom prst="rect">
            <a:avLst/>
          </a:prstGeom>
          <a:noFill/>
        </p:spPr>
        <p:txBody>
          <a:bodyPr wrap="square" rtlCol="0" anchor="ctr" anchorCtr="0"/>
          <a:lstStyle/>
          <a:p>
            <a:pPr fontAlgn="auto">
              <a:lnSpc>
                <a:spcPct val="100000"/>
              </a:lnSpc>
              <a:spcBef>
                <a:spcPts val="0"/>
              </a:spcBef>
              <a:spcAft>
                <a:spcPts val="0"/>
              </a:spcAft>
            </a:pPr>
            <a:r>
              <a:rPr lang="zh-CN" altLang="en-US" sz="2800" b="1" cap="all" spc="600" dirty="0">
                <a:solidFill>
                  <a:srgbClr val="F2FAFF"/>
                </a:solidFill>
                <a:uFillTx/>
                <a:latin typeface="+mj-ea"/>
                <a:ea typeface="+mj-ea"/>
                <a:cs typeface="Arial" panose="020B0604020202020204" pitchFamily="34" charset="0"/>
                <a:sym typeface="+mn-ea"/>
              </a:rPr>
              <a:t>数据集整合 </a:t>
            </a:r>
            <a:endParaRPr lang="zh-CN" altLang="en-US" sz="2800" b="1" cap="all" spc="600" dirty="0">
              <a:solidFill>
                <a:srgbClr val="F2FAFF"/>
              </a:solidFill>
              <a:uFillTx/>
              <a:latin typeface="+mj-ea"/>
              <a:ea typeface="+mj-ea"/>
              <a:cs typeface="Arial" panose="020B0604020202020204" pitchFamily="34" charset="0"/>
              <a:sym typeface="+mn-ea"/>
            </a:endParaRPr>
          </a:p>
        </p:txBody>
      </p:sp>
      <p:cxnSp>
        <p:nvCxnSpPr>
          <p:cNvPr id="17" name="直接连接符 16"/>
          <p:cNvCxnSpPr/>
          <p:nvPr>
            <p:custDataLst>
              <p:tags r:id="rId3"/>
            </p:custDataLst>
          </p:nvPr>
        </p:nvCxnSpPr>
        <p:spPr>
          <a:xfrm>
            <a:off x="1504950" y="792480"/>
            <a:ext cx="2540" cy="288925"/>
          </a:xfrm>
          <a:prstGeom prst="line">
            <a:avLst/>
          </a:prstGeom>
          <a:ln w="28575" cap="rnd">
            <a:solidFill>
              <a:srgbClr val="F2FAFF"/>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02615" y="627380"/>
            <a:ext cx="744220" cy="52197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 pos="50000">
                <a:schemeClr val="accent1"/>
              </a:gs>
              <a:gs pos="0">
                <a:schemeClr val="accent1">
                  <a:lumMod val="25000"/>
                  <a:lumOff val="75000"/>
                </a:schemeClr>
              </a:gs>
              <a:gs pos="100000">
                <a:schemeClr val="accent1">
                  <a:lumMod val="85000"/>
                </a:schemeClr>
              </a:gs>
            </a:gsLst>
            <a:lin ang="5400000" scaled="1"/>
          </a:gradFill>
        </p:spPr>
        <p:style>
          <a:lnRef idx="0">
            <a:srgbClr val="FFFFFF"/>
          </a:lnRef>
          <a:fillRef idx="3">
            <a:schemeClr val="accent1"/>
          </a:fillRef>
          <a:effectRef idx="0">
            <a:srgbClr val="FFFFFF"/>
          </a:effectRef>
          <a:fontRef idx="minor">
            <a:schemeClr val="lt1"/>
          </a:fontRef>
        </p:style>
        <p:txBody>
          <a:bodyPr wrap="square" rtlCol="0">
            <a:spAutoFit/>
          </a:bodyPr>
          <a:p>
            <a:r>
              <a:rPr lang="en-US" altLang="zh-CN" sz="2800"/>
              <a:t>02</a:t>
            </a:r>
            <a:endParaRPr lang="en-US" altLang="zh-CN" sz="2800"/>
          </a:p>
        </p:txBody>
      </p:sp>
      <p:pic>
        <p:nvPicPr>
          <p:cNvPr id="3" name="图片 2"/>
          <p:cNvPicPr>
            <a:picLocks noChangeAspect="1"/>
          </p:cNvPicPr>
          <p:nvPr/>
        </p:nvPicPr>
        <p:blipFill>
          <a:blip r:embed="rId4"/>
          <a:stretch>
            <a:fillRect/>
          </a:stretch>
        </p:blipFill>
        <p:spPr>
          <a:xfrm>
            <a:off x="309245" y="2809875"/>
            <a:ext cx="5435600" cy="3757295"/>
          </a:xfrm>
          <a:prstGeom prst="rect">
            <a:avLst/>
          </a:prstGeom>
        </p:spPr>
      </p:pic>
      <p:sp>
        <p:nvSpPr>
          <p:cNvPr id="4" name="文本框 3"/>
          <p:cNvSpPr txBox="1"/>
          <p:nvPr/>
        </p:nvSpPr>
        <p:spPr>
          <a:xfrm>
            <a:off x="577850" y="1379855"/>
            <a:ext cx="11217275" cy="1198880"/>
          </a:xfrm>
          <a:prstGeom prst="rect">
            <a:avLst/>
          </a:prstGeom>
          <a:noFill/>
        </p:spPr>
        <p:txBody>
          <a:bodyPr wrap="square" rtlCol="0">
            <a:spAutoFit/>
          </a:bodyPr>
          <a:p>
            <a:r>
              <a:rPr lang="zh-CN" altLang="en-US"/>
              <a:t>自动读取</a:t>
            </a:r>
            <a:r>
              <a:rPr lang="en-US" altLang="zh-CN"/>
              <a:t>CSV</a:t>
            </a:r>
            <a:r>
              <a:rPr lang="zh-CN" altLang="en-US"/>
              <a:t>文件中的数据，并将</a:t>
            </a:r>
            <a:r>
              <a:rPr lang="en-US" altLang="zh-CN"/>
              <a:t>460</a:t>
            </a:r>
            <a:r>
              <a:rPr lang="zh-CN" altLang="en-US"/>
              <a:t>个吸收率文件中的</a:t>
            </a:r>
            <a:r>
              <a:rPr lang="en-US" altLang="zh-CN"/>
              <a:t>absorptivity</a:t>
            </a:r>
            <a:r>
              <a:rPr lang="zh-CN" altLang="en-US"/>
              <a:t>列的数据转换为</a:t>
            </a:r>
            <a:r>
              <a:rPr lang="en-US" altLang="zh-CN"/>
              <a:t>.shape</a:t>
            </a:r>
            <a:r>
              <a:rPr lang="zh-CN" altLang="en-US"/>
              <a:t>（</a:t>
            </a:r>
            <a:r>
              <a:rPr lang="en-US" altLang="zh-CN"/>
              <a:t>460,300</a:t>
            </a:r>
            <a:r>
              <a:rPr lang="zh-CN" altLang="en-US"/>
              <a:t>）的数据矩阵并且与</a:t>
            </a:r>
            <a:r>
              <a:rPr lang="en-US" altLang="zh-CN"/>
              <a:t>structure_parameters</a:t>
            </a:r>
            <a:r>
              <a:rPr lang="zh-CN" altLang="en-US"/>
              <a:t>中结构参数的矩阵进行拼接。凭借后生成的</a:t>
            </a:r>
            <a:r>
              <a:rPr lang="en-US" altLang="zh-CN"/>
              <a:t>combined_data</a:t>
            </a:r>
            <a:r>
              <a:rPr lang="zh-CN" altLang="en-US"/>
              <a:t>文件中的数据</a:t>
            </a:r>
            <a:r>
              <a:rPr lang="en-US" altLang="zh-CN"/>
              <a:t>.shape(460,305);</a:t>
            </a:r>
            <a:r>
              <a:rPr lang="zh-CN" altLang="en-US"/>
              <a:t>每一行为一次的训练数据，其中前五列为神经网络输入的结构参数，后</a:t>
            </a:r>
            <a:r>
              <a:rPr lang="en-US" altLang="zh-CN"/>
              <a:t>300</a:t>
            </a:r>
            <a:r>
              <a:rPr lang="zh-CN" altLang="en-US"/>
              <a:t>列为输出的吸收率曲线。</a:t>
            </a:r>
            <a:endParaRPr lang="zh-CN" altLang="en-US"/>
          </a:p>
        </p:txBody>
      </p:sp>
      <p:pic>
        <p:nvPicPr>
          <p:cNvPr id="5" name="图片 4"/>
          <p:cNvPicPr>
            <a:picLocks noChangeAspect="1"/>
          </p:cNvPicPr>
          <p:nvPr/>
        </p:nvPicPr>
        <p:blipFill>
          <a:blip r:embed="rId5"/>
          <a:stretch>
            <a:fillRect/>
          </a:stretch>
        </p:blipFill>
        <p:spPr>
          <a:xfrm>
            <a:off x="6256020" y="2877185"/>
            <a:ext cx="5711825" cy="2966085"/>
          </a:xfrm>
          <a:prstGeom prst="rect">
            <a:avLst/>
          </a:prstGeom>
        </p:spPr>
      </p:pic>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4828540" y="-4827270"/>
            <a:ext cx="253555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MLP</a:t>
            </a:r>
            <a:r>
              <a:rPr lang="zh-CN" altLang="en-US">
                <a:solidFill>
                  <a:schemeClr val="accent1">
                    <a:lumMod val="50000"/>
                  </a:schemeClr>
                </a:solidFill>
                <a:latin typeface="Arial" panose="020B0604020202020204" pitchFamily="34" charset="0"/>
                <a:ea typeface="微软雅黑" panose="020B0503020204020204" charset="-122"/>
              </a:rPr>
              <a:t>多层感知机训练</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934085" y="981075"/>
            <a:ext cx="10946765"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利用仿真获得的数据集进行神经网络的训练</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训练获得的网络应用于</a:t>
            </a:r>
            <a:r>
              <a:rPr lang="zh-CN" altLang="en-US" sz="2000" dirty="0">
                <a:solidFill>
                  <a:schemeClr val="bg1"/>
                </a:solidFill>
                <a:latin typeface="Arial" panose="020B0604020202020204" pitchFamily="34" charset="0"/>
                <a:ea typeface="微软雅黑" panose="020B0503020204020204" charset="-122"/>
              </a:rPr>
              <a:t>平均吸收率的预测</a:t>
            </a:r>
            <a:endParaRPr lang="zh-CN" altLang="en-US" sz="2000" dirty="0">
              <a:solidFill>
                <a:schemeClr val="bg1"/>
              </a:solidFill>
              <a:latin typeface="Arial" panose="020B0604020202020204" pitchFamily="34" charset="0"/>
              <a:ea typeface="微软雅黑" panose="020B0503020204020204" charset="-122"/>
            </a:endParaRPr>
          </a:p>
          <a:p>
            <a:pPr algn="l"/>
            <a:r>
              <a:rPr lang="zh-CN" altLang="en-US" sz="2000" dirty="0">
                <a:solidFill>
                  <a:schemeClr val="bg1"/>
                </a:solidFill>
                <a:latin typeface="Arial" panose="020B0604020202020204" pitchFamily="34" charset="0"/>
                <a:ea typeface="微软雅黑" panose="020B0503020204020204" charset="-122"/>
              </a:rPr>
              <a:t>训练结束后保存</a:t>
            </a:r>
            <a:r>
              <a:rPr lang="en-US" altLang="zh-CN" sz="2000" dirty="0">
                <a:solidFill>
                  <a:schemeClr val="bg1"/>
                </a:solidFill>
                <a:latin typeface="Arial" panose="020B0604020202020204" pitchFamily="34" charset="0"/>
                <a:ea typeface="微软雅黑" panose="020B0503020204020204" charset="-122"/>
              </a:rPr>
              <a:t>train_loss</a:t>
            </a:r>
            <a:r>
              <a:rPr lang="zh-CN" altLang="en-US" sz="2000" dirty="0">
                <a:solidFill>
                  <a:schemeClr val="bg1"/>
                </a:solidFill>
                <a:latin typeface="Arial" panose="020B0604020202020204" pitchFamily="34" charset="0"/>
                <a:ea typeface="微软雅黑" panose="020B0503020204020204" charset="-122"/>
              </a:rPr>
              <a:t>和</a:t>
            </a:r>
            <a:r>
              <a:rPr lang="en-US" altLang="zh-CN" sz="2000" dirty="0">
                <a:solidFill>
                  <a:schemeClr val="bg1"/>
                </a:solidFill>
                <a:latin typeface="Arial" panose="020B0604020202020204" pitchFamily="34" charset="0"/>
                <a:ea typeface="微软雅黑" panose="020B0503020204020204" charset="-122"/>
              </a:rPr>
              <a:t>test_loss</a:t>
            </a:r>
            <a:r>
              <a:rPr lang="zh-CN" altLang="en-US" sz="2000" dirty="0">
                <a:solidFill>
                  <a:schemeClr val="bg1"/>
                </a:solidFill>
                <a:latin typeface="Arial" panose="020B0604020202020204" pitchFamily="34" charset="0"/>
                <a:ea typeface="微软雅黑" panose="020B0503020204020204" charset="-122"/>
              </a:rPr>
              <a:t>以供模型评估。并保存最优模型权重以供</a:t>
            </a:r>
            <a:r>
              <a:rPr lang="en-US" altLang="zh-CN" sz="2000" dirty="0">
                <a:solidFill>
                  <a:schemeClr val="bg1"/>
                </a:solidFill>
                <a:latin typeface="Arial" panose="020B0604020202020204" pitchFamily="34" charset="0"/>
                <a:ea typeface="微软雅黑" panose="020B0503020204020204" charset="-122"/>
              </a:rPr>
              <a:t>PSO</a:t>
            </a:r>
            <a:r>
              <a:rPr lang="zh-CN" altLang="en-US" sz="2000" dirty="0">
                <a:solidFill>
                  <a:schemeClr val="bg1"/>
                </a:solidFill>
                <a:latin typeface="Arial" panose="020B0604020202020204" pitchFamily="34" charset="0"/>
                <a:ea typeface="微软雅黑" panose="020B0503020204020204" charset="-122"/>
              </a:rPr>
              <a:t>优化算法中进行对于吸收率曲线的预测</a:t>
            </a:r>
            <a:endParaRPr lang="zh-CN" altLang="en-US" sz="2000" dirty="0">
              <a:solidFill>
                <a:schemeClr val="bg1"/>
              </a:solidFill>
              <a:latin typeface="Arial" panose="020B0604020202020204" pitchFamily="34" charset="0"/>
              <a:ea typeface="微软雅黑" panose="020B0503020204020204" charset="-122"/>
            </a:endParaRPr>
          </a:p>
        </p:txBody>
      </p:sp>
      <p:pic>
        <p:nvPicPr>
          <p:cNvPr id="5" name="图片 4"/>
          <p:cNvPicPr>
            <a:picLocks noChangeAspect="1"/>
          </p:cNvPicPr>
          <p:nvPr/>
        </p:nvPicPr>
        <p:blipFill>
          <a:blip r:embed="rId8"/>
          <a:stretch>
            <a:fillRect/>
          </a:stretch>
        </p:blipFill>
        <p:spPr>
          <a:xfrm>
            <a:off x="1422400" y="2607310"/>
            <a:ext cx="3733800" cy="4037965"/>
          </a:xfrm>
          <a:prstGeom prst="rect">
            <a:avLst/>
          </a:prstGeom>
        </p:spPr>
      </p:pic>
      <p:sp>
        <p:nvSpPr>
          <p:cNvPr id="6" name="文本框 5"/>
          <p:cNvSpPr txBox="1"/>
          <p:nvPr/>
        </p:nvSpPr>
        <p:spPr>
          <a:xfrm>
            <a:off x="6503670" y="2536825"/>
            <a:ext cx="4819650" cy="4554220"/>
          </a:xfrm>
          <a:prstGeom prst="rect">
            <a:avLst/>
          </a:prstGeom>
          <a:noFill/>
        </p:spPr>
        <p:txBody>
          <a:bodyPr wrap="square" rtlCol="0">
            <a:spAutoFit/>
          </a:bodyPr>
          <a:p>
            <a:r>
              <a:rPr lang="zh-CN" altLang="en-US" sz="2000"/>
              <a:t>神经网络相关：</a:t>
            </a:r>
            <a:endParaRPr lang="zh-CN" altLang="en-US" sz="2000"/>
          </a:p>
          <a:p>
            <a:endParaRPr lang="zh-CN" altLang="en-US"/>
          </a:p>
          <a:p>
            <a:r>
              <a:rPr lang="en-US" altLang="zh-CN"/>
              <a:t>1.</a:t>
            </a:r>
            <a:r>
              <a:rPr lang="zh-CN" altLang="en-US"/>
              <a:t>输入：结构参数</a:t>
            </a:r>
            <a:endParaRPr lang="zh-CN" altLang="en-US"/>
          </a:p>
          <a:p>
            <a:r>
              <a:rPr lang="en-US" altLang="zh-CN"/>
              <a:t>2.</a:t>
            </a:r>
            <a:r>
              <a:rPr lang="zh-CN" altLang="en-US"/>
              <a:t>输出：吸收率曲线</a:t>
            </a:r>
            <a:endParaRPr lang="zh-CN" altLang="en-US"/>
          </a:p>
          <a:p>
            <a:r>
              <a:rPr lang="en-US" altLang="zh-CN"/>
              <a:t>3.</a:t>
            </a:r>
            <a:r>
              <a:rPr lang="zh-CN" altLang="en-US"/>
              <a:t>优化器：</a:t>
            </a:r>
            <a:r>
              <a:rPr lang="en-US" altLang="zh-CN"/>
              <a:t>Adam</a:t>
            </a:r>
            <a:endParaRPr lang="zh-CN" altLang="en-US"/>
          </a:p>
          <a:p>
            <a:r>
              <a:rPr lang="en-US" altLang="zh-CN"/>
              <a:t>4.</a:t>
            </a:r>
            <a:r>
              <a:rPr lang="zh-CN" altLang="en-US"/>
              <a:t>损失函数：</a:t>
            </a:r>
            <a:r>
              <a:rPr lang="en-US" altLang="zh-CN"/>
              <a:t>MSE</a:t>
            </a:r>
            <a:endParaRPr lang="zh-CN" altLang="en-US"/>
          </a:p>
          <a:p>
            <a:r>
              <a:rPr lang="en-US" altLang="zh-CN"/>
              <a:t>5.</a:t>
            </a:r>
            <a:r>
              <a:rPr lang="zh-CN" altLang="en-US"/>
              <a:t>激活函数：</a:t>
            </a:r>
            <a:r>
              <a:rPr lang="en-US" altLang="zh-CN"/>
              <a:t>ReLU</a:t>
            </a:r>
            <a:r>
              <a:rPr lang="zh-CN" altLang="en-US"/>
              <a:t>函数</a:t>
            </a:r>
            <a:endParaRPr lang="zh-CN" altLang="en-US"/>
          </a:p>
          <a:p>
            <a:r>
              <a:rPr lang="en-US" altLang="zh-CN"/>
              <a:t>6.batch size</a:t>
            </a:r>
            <a:r>
              <a:rPr lang="zh-CN" altLang="en-US"/>
              <a:t>：</a:t>
            </a:r>
            <a:r>
              <a:rPr lang="en-US" altLang="zh-CN"/>
              <a:t>32</a:t>
            </a:r>
            <a:endParaRPr lang="en-US" altLang="zh-CN"/>
          </a:p>
          <a:p>
            <a:r>
              <a:rPr lang="en-US" altLang="zh-CN"/>
              <a:t>7.learning rate</a:t>
            </a:r>
            <a:r>
              <a:rPr lang="zh-CN" altLang="en-US"/>
              <a:t>：</a:t>
            </a:r>
            <a:r>
              <a:rPr lang="en-US" altLang="zh-CN"/>
              <a:t>0.001</a:t>
            </a:r>
            <a:endParaRPr lang="en-US" altLang="zh-CN"/>
          </a:p>
          <a:p>
            <a:r>
              <a:rPr lang="en-US" altLang="zh-CN"/>
              <a:t>8.</a:t>
            </a:r>
            <a:r>
              <a:rPr lang="zh-CN" altLang="en-US"/>
              <a:t>训练轮次（</a:t>
            </a:r>
            <a:r>
              <a:rPr lang="en-US" altLang="zh-CN"/>
              <a:t>epoch</a:t>
            </a:r>
            <a:r>
              <a:rPr lang="zh-CN" altLang="en-US"/>
              <a:t>）：</a:t>
            </a:r>
            <a:r>
              <a:rPr lang="en-US" altLang="zh-CN"/>
              <a:t>2000</a:t>
            </a:r>
            <a:endParaRPr lang="en-US" altLang="zh-CN"/>
          </a:p>
          <a:p>
            <a:r>
              <a:rPr lang="en-US" altLang="zh-CN"/>
              <a:t>9.</a:t>
            </a:r>
            <a:r>
              <a:rPr lang="zh-CN" altLang="en-US"/>
              <a:t>数据预处理：归一化</a:t>
            </a:r>
            <a:endParaRPr lang="zh-CN" altLang="en-US"/>
          </a:p>
          <a:p>
            <a:r>
              <a:rPr lang="en-US" altLang="zh-CN"/>
              <a:t>10.</a:t>
            </a:r>
            <a:r>
              <a:rPr lang="zh-CN" altLang="en-US"/>
              <a:t>模型评估：</a:t>
            </a:r>
            <a:endParaRPr lang="zh-CN" altLang="en-US"/>
          </a:p>
          <a:p>
            <a:r>
              <a:rPr lang="zh-CN" altLang="en-US"/>
              <a:t>（</a:t>
            </a:r>
            <a:r>
              <a:rPr lang="en-US" altLang="zh-CN"/>
              <a:t>1</a:t>
            </a:r>
            <a:r>
              <a:rPr lang="zh-CN" altLang="en-US"/>
              <a:t>）</a:t>
            </a:r>
            <a:r>
              <a:rPr lang="en-US" altLang="zh-CN"/>
              <a:t>train_loss</a:t>
            </a:r>
            <a:endParaRPr lang="zh-CN" altLang="en-US"/>
          </a:p>
          <a:p>
            <a:r>
              <a:rPr lang="zh-CN" altLang="en-US"/>
              <a:t>（</a:t>
            </a:r>
            <a:r>
              <a:rPr lang="en-US" altLang="zh-CN"/>
              <a:t>2</a:t>
            </a:r>
            <a:r>
              <a:rPr lang="zh-CN" altLang="en-US"/>
              <a:t>）</a:t>
            </a:r>
            <a:r>
              <a:rPr lang="en-US" altLang="zh-CN"/>
              <a:t>test_loss</a:t>
            </a:r>
            <a:endParaRPr lang="en-US" altLang="zh-CN"/>
          </a:p>
          <a:p>
            <a:r>
              <a:rPr lang="en-US" altLang="zh-CN">
                <a:sym typeface="+mn-ea"/>
              </a:rPr>
              <a:t>11.</a:t>
            </a:r>
            <a:r>
              <a:rPr lang="zh-CN" altLang="en-US">
                <a:sym typeface="+mn-ea"/>
              </a:rPr>
              <a:t>训练集和测试集的划分：十折交叉验证</a:t>
            </a:r>
            <a:endParaRPr lang="zh-CN" altLang="en-US"/>
          </a:p>
          <a:p>
            <a:endParaRPr lang="en-US" altLang="zh-CN"/>
          </a:p>
        </p:txBody>
      </p:sp>
    </p:spTree>
    <p:custDataLst>
      <p:tags r:id="rId9"/>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006340" y="-5004435"/>
            <a:ext cx="2180590"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zh-CN" altLang="en-US">
                <a:solidFill>
                  <a:schemeClr val="accent1">
                    <a:lumMod val="50000"/>
                  </a:schemeClr>
                </a:solidFill>
                <a:latin typeface="Arial" panose="020B0604020202020204" pitchFamily="34" charset="0"/>
                <a:ea typeface="微软雅黑" panose="020B0503020204020204" charset="-122"/>
              </a:rPr>
              <a:t>模型评估</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896745" y="981075"/>
            <a:ext cx="8398510"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sz="2000" dirty="0">
                <a:solidFill>
                  <a:schemeClr val="bg1"/>
                </a:solidFill>
                <a:latin typeface="Arial" panose="020B0604020202020204" pitchFamily="34" charset="0"/>
                <a:ea typeface="微软雅黑" panose="020B0503020204020204" charset="-122"/>
              </a:rPr>
              <a:t>将每一个轮次所获得的训练和测试损失保存到</a:t>
            </a:r>
            <a:r>
              <a:rPr lang="en-US" altLang="zh-CN" sz="2000" dirty="0">
                <a:solidFill>
                  <a:schemeClr val="bg1"/>
                </a:solidFill>
                <a:latin typeface="Arial" panose="020B0604020202020204" pitchFamily="34" charset="0"/>
                <a:ea typeface="微软雅黑" panose="020B0503020204020204" charset="-122"/>
              </a:rPr>
              <a:t>csv</a:t>
            </a:r>
            <a:r>
              <a:rPr lang="zh-CN" altLang="en-US" sz="2000" dirty="0">
                <a:solidFill>
                  <a:schemeClr val="bg1"/>
                </a:solidFill>
                <a:latin typeface="Arial" panose="020B0604020202020204" pitchFamily="34" charset="0"/>
                <a:ea typeface="微软雅黑" panose="020B0503020204020204" charset="-122"/>
              </a:rPr>
              <a:t>文件当中，并且调用</a:t>
            </a:r>
            <a:r>
              <a:rPr lang="en-US" altLang="zh-CN" sz="2000" dirty="0">
                <a:solidFill>
                  <a:schemeClr val="bg1"/>
                </a:solidFill>
                <a:latin typeface="Arial" panose="020B0604020202020204" pitchFamily="34" charset="0"/>
                <a:ea typeface="微软雅黑" panose="020B0503020204020204" charset="-122"/>
              </a:rPr>
              <a:t>matplotlib</a:t>
            </a:r>
            <a:r>
              <a:rPr lang="zh-CN" altLang="en-US" sz="2000" dirty="0">
                <a:solidFill>
                  <a:schemeClr val="bg1"/>
                </a:solidFill>
                <a:latin typeface="Arial" panose="020B0604020202020204" pitchFamily="34" charset="0"/>
                <a:ea typeface="微软雅黑" panose="020B0503020204020204" charset="-122"/>
              </a:rPr>
              <a:t>函数库将</a:t>
            </a:r>
            <a:r>
              <a:rPr lang="en-US" altLang="zh-CN" sz="2000" dirty="0">
                <a:solidFill>
                  <a:schemeClr val="bg1"/>
                </a:solidFill>
                <a:latin typeface="Arial" panose="020B0604020202020204" pitchFamily="34" charset="0"/>
                <a:ea typeface="微软雅黑" panose="020B0503020204020204" charset="-122"/>
              </a:rPr>
              <a:t>csv</a:t>
            </a:r>
            <a:r>
              <a:rPr lang="zh-CN" altLang="en-US" sz="2000" dirty="0">
                <a:solidFill>
                  <a:schemeClr val="bg1"/>
                </a:solidFill>
                <a:latin typeface="Arial" panose="020B0604020202020204" pitchFamily="34" charset="0"/>
                <a:ea typeface="微软雅黑" panose="020B0503020204020204" charset="-122"/>
              </a:rPr>
              <a:t>中的数据</a:t>
            </a:r>
            <a:r>
              <a:rPr lang="zh-CN" sz="2000" dirty="0">
                <a:solidFill>
                  <a:schemeClr val="bg1"/>
                </a:solidFill>
                <a:latin typeface="Arial" panose="020B0604020202020204" pitchFamily="34" charset="0"/>
                <a:ea typeface="微软雅黑" panose="020B0503020204020204" charset="-122"/>
              </a:rPr>
              <a:t>绘制成损失曲线以供评估模型的训练效果。</a:t>
            </a:r>
            <a:endParaRPr lang="zh-CN" sz="2000" dirty="0">
              <a:solidFill>
                <a:schemeClr val="bg1"/>
              </a:solidFill>
              <a:latin typeface="Arial" panose="020B0604020202020204" pitchFamily="34" charset="0"/>
              <a:ea typeface="微软雅黑" panose="020B0503020204020204" charset="-122"/>
            </a:endParaRPr>
          </a:p>
        </p:txBody>
      </p:sp>
      <p:sp>
        <p:nvSpPr>
          <p:cNvPr id="6" name="文本框 5"/>
          <p:cNvSpPr txBox="1"/>
          <p:nvPr/>
        </p:nvSpPr>
        <p:spPr>
          <a:xfrm>
            <a:off x="7060565" y="3936365"/>
            <a:ext cx="4819650" cy="645160"/>
          </a:xfrm>
          <a:prstGeom prst="rect">
            <a:avLst/>
          </a:prstGeom>
          <a:noFill/>
        </p:spPr>
        <p:txBody>
          <a:bodyPr wrap="square" rtlCol="0">
            <a:spAutoFit/>
          </a:bodyPr>
          <a:p>
            <a:r>
              <a:rPr lang="zh-CN" altLang="en-US"/>
              <a:t>网络结构或者一些其他的问题导致模型有一些过拟合。</a:t>
            </a:r>
            <a:endParaRPr lang="zh-CN" altLang="en-US"/>
          </a:p>
        </p:txBody>
      </p:sp>
      <p:pic>
        <p:nvPicPr>
          <p:cNvPr id="2" name="图片 1"/>
          <p:cNvPicPr>
            <a:picLocks noChangeAspect="1"/>
          </p:cNvPicPr>
          <p:nvPr/>
        </p:nvPicPr>
        <p:blipFill>
          <a:blip r:embed="rId8"/>
          <a:stretch>
            <a:fillRect/>
          </a:stretch>
        </p:blipFill>
        <p:spPr>
          <a:xfrm>
            <a:off x="671195" y="2628900"/>
            <a:ext cx="5756275" cy="3559175"/>
          </a:xfrm>
          <a:prstGeom prst="rect">
            <a:avLst/>
          </a:prstGeom>
        </p:spPr>
      </p:pic>
    </p:spTree>
    <p:custDataLst>
      <p:tags r:id="rId9"/>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169535" y="-5168265"/>
            <a:ext cx="185356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PSO</a:t>
            </a:r>
            <a:r>
              <a:rPr lang="zh-CN" altLang="en-US">
                <a:solidFill>
                  <a:schemeClr val="accent1">
                    <a:lumMod val="50000"/>
                  </a:schemeClr>
                </a:solidFill>
                <a:latin typeface="Arial" panose="020B0604020202020204" pitchFamily="34" charset="0"/>
                <a:ea typeface="微软雅黑" panose="020B0503020204020204" charset="-122"/>
              </a:rPr>
              <a:t>算法优化</a:t>
            </a:r>
            <a:r>
              <a:rPr lang="zh-CN" altLang="en-US">
                <a:solidFill>
                  <a:schemeClr val="accent1">
                    <a:lumMod val="50000"/>
                  </a:schemeClr>
                </a:solidFill>
                <a:latin typeface="Arial" panose="020B0604020202020204" pitchFamily="34" charset="0"/>
                <a:ea typeface="微软雅黑" panose="020B0503020204020204" charset="-122"/>
              </a:rPr>
              <a:t>结构参数</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672590" y="981075"/>
            <a:ext cx="9999345"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利用粒子群算法改变结构参数</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结合神经网络的预测找到全局最优的</a:t>
            </a:r>
            <a:r>
              <a:rPr lang="zh-CN" altLang="en-US" sz="2000" dirty="0">
                <a:solidFill>
                  <a:schemeClr val="bg1"/>
                </a:solidFill>
                <a:latin typeface="Arial" panose="020B0604020202020204" pitchFamily="34" charset="0"/>
                <a:ea typeface="微软雅黑" panose="020B0503020204020204" charset="-122"/>
              </a:rPr>
              <a:t>结构参数</a:t>
            </a:r>
            <a:endParaRPr lang="zh-CN" altLang="en-US" sz="2000" dirty="0">
              <a:solidFill>
                <a:schemeClr val="bg1"/>
              </a:solidFill>
              <a:latin typeface="Arial" panose="020B0604020202020204" pitchFamily="34" charset="0"/>
              <a:ea typeface="微软雅黑" panose="020B0503020204020204" charset="-122"/>
            </a:endParaRPr>
          </a:p>
        </p:txBody>
      </p:sp>
      <p:pic>
        <p:nvPicPr>
          <p:cNvPr id="5" name="图片 4"/>
          <p:cNvPicPr>
            <a:picLocks noChangeAspect="1"/>
          </p:cNvPicPr>
          <p:nvPr/>
        </p:nvPicPr>
        <p:blipFill>
          <a:blip r:embed="rId8"/>
          <a:stretch>
            <a:fillRect/>
          </a:stretch>
        </p:blipFill>
        <p:spPr>
          <a:xfrm>
            <a:off x="701040" y="2152015"/>
            <a:ext cx="5593080" cy="4363720"/>
          </a:xfrm>
          <a:prstGeom prst="rect">
            <a:avLst/>
          </a:prstGeom>
        </p:spPr>
      </p:pic>
      <p:sp>
        <p:nvSpPr>
          <p:cNvPr id="6" name="文本框 5"/>
          <p:cNvSpPr txBox="1"/>
          <p:nvPr/>
        </p:nvSpPr>
        <p:spPr>
          <a:xfrm>
            <a:off x="6875780" y="2152015"/>
            <a:ext cx="5013960" cy="4282440"/>
          </a:xfrm>
          <a:prstGeom prst="rect">
            <a:avLst/>
          </a:prstGeom>
          <a:noFill/>
        </p:spPr>
        <p:txBody>
          <a:bodyPr wrap="square" rtlCol="0">
            <a:noAutofit/>
          </a:bodyPr>
          <a:p>
            <a:r>
              <a:rPr lang="zh-CN" altLang="en-US"/>
              <a:t>粒子群算法相关：</a:t>
            </a:r>
            <a:endParaRPr lang="zh-CN" altLang="en-US"/>
          </a:p>
          <a:p>
            <a:endParaRPr lang="zh-CN" altLang="en-US"/>
          </a:p>
          <a:p>
            <a:r>
              <a:rPr lang="en-US" altLang="zh-CN"/>
              <a:t>1.</a:t>
            </a:r>
            <a:r>
              <a:rPr lang="zh-CN" altLang="en-US"/>
              <a:t>初始粒子数量：</a:t>
            </a:r>
            <a:r>
              <a:rPr lang="en-US" altLang="zh-CN"/>
              <a:t>30</a:t>
            </a:r>
            <a:endParaRPr lang="en-US" altLang="zh-CN"/>
          </a:p>
          <a:p>
            <a:r>
              <a:rPr lang="en-US" altLang="zh-CN"/>
              <a:t>2.</a:t>
            </a:r>
            <a:r>
              <a:rPr lang="zh-CN" altLang="en-US"/>
              <a:t>搜索最优结构参数的迭代次数：</a:t>
            </a:r>
            <a:r>
              <a:rPr lang="en-US" altLang="zh-CN"/>
              <a:t>50</a:t>
            </a:r>
            <a:endParaRPr lang="en-US" altLang="zh-CN"/>
          </a:p>
          <a:p>
            <a:r>
              <a:rPr lang="en-US" altLang="zh-CN"/>
              <a:t>3.</a:t>
            </a:r>
            <a:r>
              <a:rPr lang="zh-CN" altLang="en-US"/>
              <a:t>求解空间（</a:t>
            </a:r>
            <a:r>
              <a:rPr lang="en-US" altLang="zh-CN"/>
              <a:t>bounds</a:t>
            </a:r>
            <a:r>
              <a:rPr lang="zh-CN" altLang="en-US"/>
              <a:t>）之中输入结构参数的可取范围：</a:t>
            </a:r>
            <a:endParaRPr lang="zh-CN" altLang="en-US"/>
          </a:p>
          <a:p>
            <a:r>
              <a:rPr lang="en-US" altLang="zh-CN"/>
              <a:t>[0.2, 6.0],   # </a:t>
            </a:r>
            <a:r>
              <a:rPr lang="zh-CN" altLang="en-US"/>
              <a:t>参数</a:t>
            </a:r>
            <a:r>
              <a:rPr lang="en-US" altLang="zh-CN"/>
              <a:t>1</a:t>
            </a:r>
            <a:r>
              <a:rPr lang="zh-CN" altLang="en-US"/>
              <a:t>的范围</a:t>
            </a:r>
            <a:endParaRPr lang="zh-CN" altLang="en-US"/>
          </a:p>
          <a:p>
            <a:r>
              <a:rPr lang="en-US" altLang="zh-CN"/>
              <a:t>[0.2, 5.0],   # </a:t>
            </a:r>
            <a:r>
              <a:rPr lang="zh-CN" altLang="en-US"/>
              <a:t>参数</a:t>
            </a:r>
            <a:r>
              <a:rPr lang="en-US" altLang="zh-CN"/>
              <a:t>2</a:t>
            </a:r>
            <a:r>
              <a:rPr lang="zh-CN" altLang="en-US"/>
              <a:t>的范围</a:t>
            </a:r>
            <a:endParaRPr lang="zh-CN" altLang="en-US"/>
          </a:p>
          <a:p>
            <a:r>
              <a:rPr lang="en-US" altLang="zh-CN"/>
              <a:t>[0.3, 6.0],   # </a:t>
            </a:r>
            <a:r>
              <a:rPr lang="zh-CN" altLang="en-US"/>
              <a:t>参数</a:t>
            </a:r>
            <a:r>
              <a:rPr lang="en-US" altLang="zh-CN"/>
              <a:t>3</a:t>
            </a:r>
            <a:r>
              <a:rPr lang="zh-CN" altLang="en-US"/>
              <a:t>的范围</a:t>
            </a:r>
            <a:endParaRPr lang="zh-CN" altLang="en-US"/>
          </a:p>
          <a:p>
            <a:r>
              <a:rPr lang="en-US" altLang="zh-CN"/>
              <a:t>[0.2, 5.0],  # </a:t>
            </a:r>
            <a:r>
              <a:rPr lang="zh-CN" altLang="en-US"/>
              <a:t>参数</a:t>
            </a:r>
            <a:r>
              <a:rPr lang="en-US" altLang="zh-CN"/>
              <a:t>4</a:t>
            </a:r>
            <a:r>
              <a:rPr lang="zh-CN" altLang="en-US"/>
              <a:t>的范围</a:t>
            </a:r>
            <a:endParaRPr lang="zh-CN" altLang="en-US"/>
          </a:p>
          <a:p>
            <a:r>
              <a:rPr lang="en-US" altLang="zh-CN"/>
              <a:t>[0.4, 7.0], # </a:t>
            </a:r>
            <a:r>
              <a:rPr lang="zh-CN" altLang="en-US"/>
              <a:t>参数</a:t>
            </a:r>
            <a:r>
              <a:rPr lang="en-US" altLang="zh-CN"/>
              <a:t>5</a:t>
            </a:r>
            <a:r>
              <a:rPr lang="zh-CN" altLang="en-US"/>
              <a:t>的范围</a:t>
            </a:r>
            <a:endParaRPr lang="zh-CN" altLang="en-US"/>
          </a:p>
          <a:p>
            <a:r>
              <a:rPr lang="en-US" altLang="zh-CN"/>
              <a:t>4.</a:t>
            </a:r>
            <a:r>
              <a:rPr lang="zh-CN" altLang="en-US"/>
              <a:t>目标函数（所要进行优化的目标函数）：</a:t>
            </a:r>
            <a:endParaRPr lang="zh-CN" altLang="en-US"/>
          </a:p>
          <a:p>
            <a:r>
              <a:rPr lang="zh-CN" altLang="en-US"/>
              <a:t>此处为吸收率曲线的平均吸收率</a:t>
            </a:r>
            <a:endParaRPr lang="zh-CN" altLang="en-US"/>
          </a:p>
          <a:p>
            <a:r>
              <a:rPr lang="en-US" altLang="zh-CN"/>
              <a:t>5.</a:t>
            </a:r>
            <a:r>
              <a:rPr lang="zh-CN" altLang="en-US"/>
              <a:t>输出最优参数和目标函数值</a:t>
            </a:r>
            <a:endParaRPr lang="zh-CN" altLang="en-US"/>
          </a:p>
          <a:p>
            <a:endParaRPr lang="zh-CN" altLang="en-US"/>
          </a:p>
          <a:p>
            <a:endParaRPr lang="zh-CN" altLang="en-US"/>
          </a:p>
        </p:txBody>
      </p:sp>
    </p:spTree>
    <p:custDataLst>
      <p:tags r:id="rId9"/>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169535" y="-5168265"/>
            <a:ext cx="185356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294640"/>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PSO</a:t>
            </a:r>
            <a:r>
              <a:rPr lang="zh-CN" altLang="en-US">
                <a:solidFill>
                  <a:schemeClr val="accent1">
                    <a:lumMod val="50000"/>
                  </a:schemeClr>
                </a:solidFill>
                <a:latin typeface="Arial" panose="020B0604020202020204" pitchFamily="34" charset="0"/>
                <a:ea typeface="微软雅黑" panose="020B0503020204020204" charset="-122"/>
              </a:rPr>
              <a:t>优化过程</a:t>
            </a:r>
            <a:r>
              <a:rPr lang="zh-CN">
                <a:solidFill>
                  <a:schemeClr val="accent1">
                    <a:lumMod val="50000"/>
                  </a:schemeClr>
                </a:solidFill>
                <a:latin typeface="Arial" panose="020B0604020202020204" pitchFamily="34" charset="0"/>
                <a:ea typeface="微软雅黑" panose="020B0503020204020204" charset="-122"/>
              </a:rPr>
              <a:t>中的两个问题</a:t>
            </a:r>
            <a:endParaRPr lang="zh-CN">
              <a:solidFill>
                <a:schemeClr val="accent1">
                  <a:lumMod val="50000"/>
                </a:schemeClr>
              </a:solidFill>
              <a:latin typeface="Arial" panose="020B0604020202020204" pitchFamily="34" charset="0"/>
              <a:ea typeface="微软雅黑" panose="020B0503020204020204" charset="-122"/>
            </a:endParaRPr>
          </a:p>
        </p:txBody>
      </p:sp>
      <p:sp>
        <p:nvSpPr>
          <p:cNvPr id="6" name="文本框 5"/>
          <p:cNvSpPr txBox="1"/>
          <p:nvPr/>
        </p:nvSpPr>
        <p:spPr>
          <a:xfrm>
            <a:off x="1188085" y="2871470"/>
            <a:ext cx="9137015" cy="3077845"/>
          </a:xfrm>
          <a:prstGeom prst="rect">
            <a:avLst/>
          </a:prstGeom>
          <a:noFill/>
        </p:spPr>
        <p:txBody>
          <a:bodyPr wrap="square" rtlCol="0">
            <a:noAutofit/>
          </a:bodyPr>
          <a:p>
            <a:r>
              <a:rPr lang="zh-CN" altLang="en-US" sz="2800"/>
              <a:t>（</a:t>
            </a:r>
            <a:r>
              <a:rPr lang="en-US" altLang="zh-CN" sz="2800"/>
              <a:t>1</a:t>
            </a:r>
            <a:r>
              <a:rPr lang="zh-CN" altLang="en-US" sz="2800"/>
              <a:t>）粒子群算法的约束优化导致寻找最优解的性能下降</a:t>
            </a:r>
            <a:endParaRPr lang="zh-CN" altLang="en-US" sz="2800"/>
          </a:p>
          <a:p>
            <a:endParaRPr lang="zh-CN" altLang="en-US" sz="2800"/>
          </a:p>
          <a:p>
            <a:endParaRPr lang="zh-CN" altLang="en-US" sz="2800"/>
          </a:p>
          <a:p>
            <a:r>
              <a:rPr lang="zh-CN" altLang="en-US" sz="2800"/>
              <a:t>（</a:t>
            </a:r>
            <a:r>
              <a:rPr lang="en-US" altLang="zh-CN" sz="2800"/>
              <a:t>2</a:t>
            </a:r>
            <a:r>
              <a:rPr lang="zh-CN" altLang="en-US" sz="2800"/>
              <a:t>）粒子群算法陷入局部最优解的问题</a:t>
            </a:r>
            <a:endParaRPr lang="zh-CN" altLang="en-US" sz="2800"/>
          </a:p>
          <a:p>
            <a:endParaRPr lang="zh-CN" altLang="en-US" sz="2800"/>
          </a:p>
          <a:p>
            <a:endParaRPr lang="zh-CN" altLang="en-US" sz="2800"/>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圆角矩形 139"/>
          <p:cNvSpPr/>
          <p:nvPr>
            <p:custDataLst>
              <p:tags r:id="rId1"/>
            </p:custDataLst>
          </p:nvPr>
        </p:nvSpPr>
        <p:spPr>
          <a:xfrm>
            <a:off x="309245" y="605155"/>
            <a:ext cx="11579860" cy="643890"/>
          </a:xfrm>
          <a:prstGeom prst="roundRect">
            <a:avLst>
              <a:gd name="adj" fmla="val 22602"/>
            </a:avLst>
          </a:prstGeom>
          <a:gradFill>
            <a:gsLst>
              <a:gs pos="0">
                <a:schemeClr val="accent1">
                  <a:alpha val="63000"/>
                </a:schemeClr>
              </a:gs>
              <a:gs pos="72000">
                <a:schemeClr val="accent1"/>
              </a:gs>
            </a:gsLst>
            <a:lin ang="2700000" scaled="0"/>
          </a:gradFill>
          <a:ln>
            <a:noFill/>
          </a:ln>
          <a:effectLst>
            <a:outerShdw blurRad="469900" dist="114300" dir="2700000" algn="tl" rotWithShape="0">
              <a:srgbClr val="1185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custDataLst>
              <p:tags r:id="rId2"/>
            </p:custDataLst>
          </p:nvPr>
        </p:nvGrpSpPr>
        <p:grpSpPr>
          <a:xfrm>
            <a:off x="889000" y="742315"/>
            <a:ext cx="353060" cy="387985"/>
            <a:chOff x="5925" y="5693"/>
            <a:chExt cx="586" cy="645"/>
          </a:xfrm>
        </p:grpSpPr>
        <p:sp>
          <p:nvSpPr>
            <p:cNvPr id="14" name="椭圆 13"/>
            <p:cNvSpPr/>
            <p:nvPr>
              <p:custDataLst>
                <p:tags r:id="rId3"/>
              </p:custDataLst>
            </p:nvPr>
          </p:nvSpPr>
          <p:spPr>
            <a:xfrm>
              <a:off x="5925" y="5693"/>
              <a:ext cx="532" cy="53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5"/>
            </p:cNvCxnSpPr>
            <p:nvPr>
              <p:custDataLst>
                <p:tags r:id="rId4"/>
              </p:custDataLst>
            </p:nvPr>
          </p:nvCxnSpPr>
          <p:spPr>
            <a:xfrm>
              <a:off x="6350" y="6197"/>
              <a:ext cx="161" cy="141"/>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custDataLst>
              <p:tags r:id="rId5"/>
            </p:custDataLst>
          </p:nvPr>
        </p:nvSpPr>
        <p:spPr>
          <a:xfrm>
            <a:off x="1770380" y="627380"/>
            <a:ext cx="1765300" cy="621665"/>
          </a:xfrm>
          <a:prstGeom prst="rect">
            <a:avLst/>
          </a:prstGeom>
          <a:noFill/>
        </p:spPr>
        <p:txBody>
          <a:bodyPr wrap="square" rtlCol="0" anchor="ctr" anchorCtr="0"/>
          <a:lstStyle/>
          <a:p>
            <a:pPr fontAlgn="auto">
              <a:lnSpc>
                <a:spcPct val="100000"/>
              </a:lnSpc>
              <a:spcBef>
                <a:spcPts val="0"/>
              </a:spcBef>
              <a:spcAft>
                <a:spcPts val="0"/>
              </a:spcAft>
            </a:pPr>
            <a:r>
              <a:rPr lang="zh-CN" altLang="en-US" sz="2800" b="1" cap="all" spc="600" dirty="0">
                <a:solidFill>
                  <a:srgbClr val="F2FAFF"/>
                </a:solidFill>
                <a:uFillTx/>
                <a:latin typeface="+mj-ea"/>
                <a:ea typeface="+mj-ea"/>
                <a:cs typeface="Arial" panose="020B0604020202020204" pitchFamily="34" charset="0"/>
                <a:sym typeface="+mn-ea"/>
              </a:rPr>
              <a:t>目 录 </a:t>
            </a:r>
            <a:endParaRPr lang="zh-CN" altLang="en-US" sz="2800" b="1" cap="all" spc="600" dirty="0">
              <a:solidFill>
                <a:srgbClr val="F2FAFF"/>
              </a:solidFill>
              <a:uFillTx/>
              <a:latin typeface="+mj-ea"/>
              <a:ea typeface="+mj-ea"/>
              <a:cs typeface="Arial" panose="020B0604020202020204" pitchFamily="34" charset="0"/>
              <a:sym typeface="+mn-ea"/>
            </a:endParaRPr>
          </a:p>
        </p:txBody>
      </p:sp>
      <p:cxnSp>
        <p:nvCxnSpPr>
          <p:cNvPr id="17" name="直接连接符 16"/>
          <p:cNvCxnSpPr/>
          <p:nvPr>
            <p:custDataLst>
              <p:tags r:id="rId6"/>
            </p:custDataLst>
          </p:nvPr>
        </p:nvCxnSpPr>
        <p:spPr>
          <a:xfrm>
            <a:off x="1504950" y="792480"/>
            <a:ext cx="2540" cy="288925"/>
          </a:xfrm>
          <a:prstGeom prst="line">
            <a:avLst/>
          </a:prstGeom>
          <a:ln w="28575" cap="rnd">
            <a:solidFill>
              <a:srgbClr val="F2FAFF"/>
            </a:solidFill>
          </a:ln>
        </p:spPr>
        <p:style>
          <a:lnRef idx="1">
            <a:schemeClr val="accent1"/>
          </a:lnRef>
          <a:fillRef idx="0">
            <a:schemeClr val="accent1"/>
          </a:fillRef>
          <a:effectRef idx="0">
            <a:schemeClr val="accent1"/>
          </a:effectRef>
          <a:fontRef idx="minor">
            <a:schemeClr val="tx1"/>
          </a:fontRef>
        </p:style>
      </p:cxnSp>
      <p:sp>
        <p:nvSpPr>
          <p:cNvPr id="25" name="圆角矩形 24"/>
          <p:cNvSpPr/>
          <p:nvPr>
            <p:custDataLst>
              <p:tags r:id="rId7"/>
            </p:custDataLst>
          </p:nvPr>
        </p:nvSpPr>
        <p:spPr>
          <a:xfrm>
            <a:off x="1954212" y="2371725"/>
            <a:ext cx="1765300" cy="3030855"/>
          </a:xfrm>
          <a:prstGeom prst="roundRect">
            <a:avLst>
              <a:gd name="adj" fmla="val 8963"/>
            </a:avLst>
          </a:prstGeom>
          <a:gradFill>
            <a:gsLst>
              <a:gs pos="0">
                <a:schemeClr val="bg1"/>
              </a:gs>
              <a:gs pos="100000">
                <a:schemeClr val="accent1">
                  <a:lumMod val="20000"/>
                  <a:lumOff val="80000"/>
                </a:schemeClr>
              </a:gs>
            </a:gsLst>
            <a:lin ang="2700000" scaled="0"/>
          </a:gradFill>
          <a:ln>
            <a:noFill/>
          </a:ln>
          <a:effectLst>
            <a:outerShdw blurRad="419100" dist="228600" dir="2700000" algn="tl" rotWithShape="0">
              <a:schemeClr val="accent1">
                <a:lumMod val="20000"/>
                <a:lumOff val="80000"/>
                <a:alpha val="4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custDataLst>
              <p:tags r:id="rId8"/>
            </p:custDataLst>
          </p:nvPr>
        </p:nvSpPr>
        <p:spPr>
          <a:xfrm>
            <a:off x="2119312" y="2487295"/>
            <a:ext cx="1117600" cy="829945"/>
          </a:xfrm>
          <a:prstGeom prst="rect">
            <a:avLst/>
          </a:prstGeom>
          <a:noFill/>
        </p:spPr>
        <p:txBody>
          <a:bodyPr wrap="square" rtlCol="0" anchor="t">
            <a:normAutofit/>
          </a:bodyPr>
          <a:lstStyle/>
          <a:p>
            <a:pPr algn="l"/>
            <a:r>
              <a:rPr lang="en-US" altLang="zh-CN" sz="4800" b="1">
                <a:solidFill>
                  <a:schemeClr val="accent1"/>
                </a:solidFill>
                <a:latin typeface="Arial" panose="020B0604020202020204" pitchFamily="34" charset="0"/>
                <a:ea typeface="华文细黑" panose="02010600040101010101" charset="-122"/>
                <a:cs typeface="Arial" panose="020B0604020202020204" pitchFamily="34" charset="0"/>
                <a:sym typeface="+mn-ea"/>
              </a:rPr>
              <a:t>O1</a:t>
            </a:r>
            <a:endParaRPr lang="en-US" altLang="zh-CN" sz="4800" b="1">
              <a:solidFill>
                <a:schemeClr val="accent1"/>
              </a:solidFill>
              <a:latin typeface="Arial" panose="020B0604020202020204" pitchFamily="34" charset="0"/>
              <a:ea typeface="华文细黑" panose="02010600040101010101" charset="-122"/>
              <a:cs typeface="Arial" panose="020B0604020202020204" pitchFamily="34" charset="0"/>
              <a:sym typeface="+mn-ea"/>
            </a:endParaRPr>
          </a:p>
        </p:txBody>
      </p:sp>
      <p:sp>
        <p:nvSpPr>
          <p:cNvPr id="21" name="文本框 20"/>
          <p:cNvSpPr txBox="1"/>
          <p:nvPr>
            <p:custDataLst>
              <p:tags r:id="rId9"/>
            </p:custDataLst>
          </p:nvPr>
        </p:nvSpPr>
        <p:spPr>
          <a:xfrm>
            <a:off x="2119312" y="3601085"/>
            <a:ext cx="1600200" cy="966470"/>
          </a:xfrm>
          <a:prstGeom prst="rect">
            <a:avLst/>
          </a:prstGeom>
          <a:noFill/>
          <a:effectLst/>
        </p:spPr>
        <p:txBody>
          <a:bodyPr wrap="square" rtlCol="0">
            <a:normAutofit/>
          </a:bodyPr>
          <a:lstStyle/>
          <a:p>
            <a:pPr algn="l"/>
            <a:r>
              <a:rPr lang="zh-CN" altLang="en-US" sz="2400" b="1">
                <a:solidFill>
                  <a:schemeClr val="accent1">
                    <a:lumMod val="50000"/>
                  </a:schemeClr>
                </a:solidFill>
              </a:rPr>
              <a:t>研究背景</a:t>
            </a:r>
            <a:endParaRPr lang="zh-CN" altLang="en-US" sz="2400" b="1">
              <a:solidFill>
                <a:schemeClr val="accent1">
                  <a:lumMod val="50000"/>
                </a:schemeClr>
              </a:solidFill>
            </a:endParaRPr>
          </a:p>
        </p:txBody>
      </p:sp>
      <p:cxnSp>
        <p:nvCxnSpPr>
          <p:cNvPr id="22" name="直接箭头连接符 21"/>
          <p:cNvCxnSpPr/>
          <p:nvPr>
            <p:custDataLst>
              <p:tags r:id="rId10"/>
            </p:custDataLst>
          </p:nvPr>
        </p:nvCxnSpPr>
        <p:spPr>
          <a:xfrm flipH="1">
            <a:off x="2340292" y="4567555"/>
            <a:ext cx="5715" cy="635000"/>
          </a:xfrm>
          <a:prstGeom prst="straightConnector1">
            <a:avLst/>
          </a:prstGeom>
          <a:ln w="31750" cap="rnd">
            <a:gradFill>
              <a:gsLst>
                <a:gs pos="0">
                  <a:schemeClr val="accent1">
                    <a:lumMod val="40000"/>
                    <a:lumOff val="60000"/>
                  </a:schemeClr>
                </a:gs>
                <a:gs pos="85000">
                  <a:schemeClr val="accent1"/>
                </a:gs>
              </a:gsLst>
              <a:lin ang="2700000" scaled="1"/>
            </a:gradFill>
            <a:round/>
            <a:tailEnd type="arrow" w="lg" len="med"/>
          </a:ln>
        </p:spPr>
        <p:style>
          <a:lnRef idx="1">
            <a:schemeClr val="accent1"/>
          </a:lnRef>
          <a:fillRef idx="0">
            <a:schemeClr val="accent1"/>
          </a:fillRef>
          <a:effectRef idx="0">
            <a:schemeClr val="accent1"/>
          </a:effectRef>
          <a:fontRef idx="minor">
            <a:schemeClr val="tx1"/>
          </a:fontRef>
        </p:style>
      </p:cxnSp>
      <p:sp>
        <p:nvSpPr>
          <p:cNvPr id="54" name="圆角矩形 53"/>
          <p:cNvSpPr/>
          <p:nvPr>
            <p:custDataLst>
              <p:tags r:id="rId11"/>
            </p:custDataLst>
          </p:nvPr>
        </p:nvSpPr>
        <p:spPr>
          <a:xfrm>
            <a:off x="5213350" y="2371725"/>
            <a:ext cx="1765300" cy="3030855"/>
          </a:xfrm>
          <a:prstGeom prst="roundRect">
            <a:avLst>
              <a:gd name="adj" fmla="val 8963"/>
            </a:avLst>
          </a:prstGeom>
          <a:gradFill>
            <a:gsLst>
              <a:gs pos="0">
                <a:schemeClr val="bg1"/>
              </a:gs>
              <a:gs pos="100000">
                <a:schemeClr val="accent1">
                  <a:lumMod val="20000"/>
                  <a:lumOff val="80000"/>
                </a:schemeClr>
              </a:gs>
            </a:gsLst>
            <a:lin ang="2700000" scaled="0"/>
          </a:gradFill>
          <a:ln>
            <a:noFill/>
          </a:ln>
          <a:effectLst>
            <a:outerShdw blurRad="419100" dist="228600" dir="2700000" algn="tl" rotWithShape="0">
              <a:schemeClr val="accent1">
                <a:lumMod val="20000"/>
                <a:lumOff val="80000"/>
                <a:alpha val="4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custDataLst>
              <p:tags r:id="rId12"/>
            </p:custDataLst>
          </p:nvPr>
        </p:nvSpPr>
        <p:spPr>
          <a:xfrm>
            <a:off x="5378450" y="2487295"/>
            <a:ext cx="1117600" cy="829945"/>
          </a:xfrm>
          <a:prstGeom prst="rect">
            <a:avLst/>
          </a:prstGeom>
          <a:noFill/>
        </p:spPr>
        <p:txBody>
          <a:bodyPr wrap="square" rtlCol="0" anchor="t">
            <a:normAutofit/>
          </a:bodyPr>
          <a:lstStyle/>
          <a:p>
            <a:pPr algn="l"/>
            <a:r>
              <a:rPr lang="en-US" altLang="zh-CN" sz="4800" b="1">
                <a:solidFill>
                  <a:schemeClr val="accent1"/>
                </a:solidFill>
                <a:latin typeface="Arial" panose="020B0604020202020204" pitchFamily="34" charset="0"/>
                <a:ea typeface="华文细黑" panose="02010600040101010101" charset="-122"/>
                <a:cs typeface="Arial" panose="020B0604020202020204" pitchFamily="34" charset="0"/>
                <a:sym typeface="+mn-ea"/>
              </a:rPr>
              <a:t>O2</a:t>
            </a:r>
            <a:endParaRPr lang="en-US" altLang="zh-CN" sz="4800" b="1">
              <a:solidFill>
                <a:schemeClr val="accent1"/>
              </a:solidFill>
              <a:latin typeface="Arial" panose="020B0604020202020204" pitchFamily="34" charset="0"/>
              <a:ea typeface="华文细黑" panose="02010600040101010101" charset="-122"/>
              <a:cs typeface="Arial" panose="020B0604020202020204" pitchFamily="34" charset="0"/>
              <a:sym typeface="+mn-ea"/>
            </a:endParaRPr>
          </a:p>
        </p:txBody>
      </p:sp>
      <p:sp>
        <p:nvSpPr>
          <p:cNvPr id="56" name="文本框 55"/>
          <p:cNvSpPr txBox="1"/>
          <p:nvPr>
            <p:custDataLst>
              <p:tags r:id="rId13"/>
            </p:custDataLst>
          </p:nvPr>
        </p:nvSpPr>
        <p:spPr>
          <a:xfrm>
            <a:off x="5378450" y="3601085"/>
            <a:ext cx="1600200" cy="966470"/>
          </a:xfrm>
          <a:prstGeom prst="rect">
            <a:avLst/>
          </a:prstGeom>
          <a:noFill/>
          <a:effectLst/>
        </p:spPr>
        <p:txBody>
          <a:bodyPr wrap="square" rtlCol="0">
            <a:normAutofit/>
          </a:bodyPr>
          <a:lstStyle/>
          <a:p>
            <a:pPr algn="l"/>
            <a:r>
              <a:rPr lang="zh-CN" altLang="en-US" sz="2400" b="1">
                <a:solidFill>
                  <a:schemeClr val="accent1">
                    <a:lumMod val="50000"/>
                  </a:schemeClr>
                </a:solidFill>
              </a:rPr>
              <a:t>研究内容</a:t>
            </a:r>
            <a:endParaRPr lang="zh-CN" altLang="en-US" sz="2400" b="1">
              <a:solidFill>
                <a:schemeClr val="accent1">
                  <a:lumMod val="50000"/>
                </a:schemeClr>
              </a:solidFill>
            </a:endParaRPr>
          </a:p>
        </p:txBody>
      </p:sp>
      <p:cxnSp>
        <p:nvCxnSpPr>
          <p:cNvPr id="57" name="直接箭头连接符 56"/>
          <p:cNvCxnSpPr/>
          <p:nvPr>
            <p:custDataLst>
              <p:tags r:id="rId14"/>
            </p:custDataLst>
          </p:nvPr>
        </p:nvCxnSpPr>
        <p:spPr>
          <a:xfrm flipH="1">
            <a:off x="5599430" y="4567555"/>
            <a:ext cx="5715" cy="635000"/>
          </a:xfrm>
          <a:prstGeom prst="straightConnector1">
            <a:avLst/>
          </a:prstGeom>
          <a:ln w="31750" cap="rnd">
            <a:gradFill>
              <a:gsLst>
                <a:gs pos="0">
                  <a:schemeClr val="accent1">
                    <a:lumMod val="40000"/>
                    <a:lumOff val="60000"/>
                  </a:schemeClr>
                </a:gs>
                <a:gs pos="85000">
                  <a:schemeClr val="accent1"/>
                </a:gs>
              </a:gsLst>
              <a:lin ang="2700000" scaled="1"/>
            </a:gradFill>
            <a:round/>
            <a:tailEnd type="arrow" w="lg" len="med"/>
          </a:ln>
        </p:spPr>
        <p:style>
          <a:lnRef idx="1">
            <a:schemeClr val="accent1"/>
          </a:lnRef>
          <a:fillRef idx="0">
            <a:schemeClr val="accent1"/>
          </a:fillRef>
          <a:effectRef idx="0">
            <a:schemeClr val="accent1"/>
          </a:effectRef>
          <a:fontRef idx="minor">
            <a:schemeClr val="tx1"/>
          </a:fontRef>
        </p:style>
      </p:cxnSp>
      <p:sp>
        <p:nvSpPr>
          <p:cNvPr id="59" name="圆角矩形 58"/>
          <p:cNvSpPr/>
          <p:nvPr>
            <p:custDataLst>
              <p:tags r:id="rId15"/>
            </p:custDataLst>
          </p:nvPr>
        </p:nvSpPr>
        <p:spPr>
          <a:xfrm>
            <a:off x="8472488" y="2371725"/>
            <a:ext cx="1765300" cy="3030855"/>
          </a:xfrm>
          <a:prstGeom prst="roundRect">
            <a:avLst>
              <a:gd name="adj" fmla="val 8963"/>
            </a:avLst>
          </a:prstGeom>
          <a:gradFill>
            <a:gsLst>
              <a:gs pos="0">
                <a:schemeClr val="bg1"/>
              </a:gs>
              <a:gs pos="100000">
                <a:schemeClr val="accent1">
                  <a:lumMod val="20000"/>
                  <a:lumOff val="80000"/>
                </a:schemeClr>
              </a:gs>
            </a:gsLst>
            <a:lin ang="2700000" scaled="0"/>
          </a:gradFill>
          <a:ln>
            <a:noFill/>
          </a:ln>
          <a:effectLst>
            <a:outerShdw blurRad="419100" dist="228600" dir="2700000" algn="tl" rotWithShape="0">
              <a:schemeClr val="accent1">
                <a:lumMod val="20000"/>
                <a:lumOff val="80000"/>
                <a:alpha val="4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custDataLst>
              <p:tags r:id="rId16"/>
            </p:custDataLst>
          </p:nvPr>
        </p:nvSpPr>
        <p:spPr>
          <a:xfrm>
            <a:off x="8637588" y="2487295"/>
            <a:ext cx="1117600" cy="829945"/>
          </a:xfrm>
          <a:prstGeom prst="rect">
            <a:avLst/>
          </a:prstGeom>
          <a:noFill/>
        </p:spPr>
        <p:txBody>
          <a:bodyPr wrap="square" rtlCol="0" anchor="t">
            <a:normAutofit/>
          </a:bodyPr>
          <a:lstStyle/>
          <a:p>
            <a:pPr algn="l"/>
            <a:r>
              <a:rPr lang="en-US" altLang="zh-CN" sz="4800" b="1">
                <a:solidFill>
                  <a:schemeClr val="accent1"/>
                </a:solidFill>
                <a:latin typeface="Arial" panose="020B0604020202020204" pitchFamily="34" charset="0"/>
                <a:ea typeface="华文细黑" panose="02010600040101010101" charset="-122"/>
                <a:cs typeface="Arial" panose="020B0604020202020204" pitchFamily="34" charset="0"/>
                <a:sym typeface="+mn-ea"/>
              </a:rPr>
              <a:t>O3</a:t>
            </a:r>
            <a:endParaRPr lang="en-US" altLang="zh-CN" sz="4800" b="1">
              <a:solidFill>
                <a:schemeClr val="accent1"/>
              </a:solidFill>
              <a:latin typeface="Arial" panose="020B0604020202020204" pitchFamily="34" charset="0"/>
              <a:ea typeface="华文细黑" panose="02010600040101010101" charset="-122"/>
              <a:cs typeface="Arial" panose="020B0604020202020204" pitchFamily="34" charset="0"/>
              <a:sym typeface="+mn-ea"/>
            </a:endParaRPr>
          </a:p>
        </p:txBody>
      </p:sp>
      <p:sp>
        <p:nvSpPr>
          <p:cNvPr id="61" name="文本框 60"/>
          <p:cNvSpPr txBox="1"/>
          <p:nvPr>
            <p:custDataLst>
              <p:tags r:id="rId17"/>
            </p:custDataLst>
          </p:nvPr>
        </p:nvSpPr>
        <p:spPr>
          <a:xfrm>
            <a:off x="8637588" y="3601085"/>
            <a:ext cx="1600200" cy="966470"/>
          </a:xfrm>
          <a:prstGeom prst="rect">
            <a:avLst/>
          </a:prstGeom>
          <a:noFill/>
          <a:effectLst/>
        </p:spPr>
        <p:txBody>
          <a:bodyPr wrap="square" rtlCol="0">
            <a:normAutofit/>
          </a:bodyPr>
          <a:lstStyle/>
          <a:p>
            <a:pPr algn="l"/>
            <a:r>
              <a:rPr lang="zh-CN" altLang="en-US" sz="2400" b="1">
                <a:solidFill>
                  <a:schemeClr val="accent1">
                    <a:lumMod val="50000"/>
                  </a:schemeClr>
                </a:solidFill>
              </a:rPr>
              <a:t>结果评估</a:t>
            </a:r>
            <a:endParaRPr lang="zh-CN" altLang="en-US" sz="2400" b="1">
              <a:solidFill>
                <a:schemeClr val="accent1">
                  <a:lumMod val="50000"/>
                </a:schemeClr>
              </a:solidFill>
            </a:endParaRPr>
          </a:p>
        </p:txBody>
      </p:sp>
      <p:cxnSp>
        <p:nvCxnSpPr>
          <p:cNvPr id="62" name="直接箭头连接符 61"/>
          <p:cNvCxnSpPr/>
          <p:nvPr>
            <p:custDataLst>
              <p:tags r:id="rId18"/>
            </p:custDataLst>
          </p:nvPr>
        </p:nvCxnSpPr>
        <p:spPr>
          <a:xfrm flipH="1">
            <a:off x="8858568" y="4567555"/>
            <a:ext cx="5715" cy="635000"/>
          </a:xfrm>
          <a:prstGeom prst="straightConnector1">
            <a:avLst/>
          </a:prstGeom>
          <a:ln w="31750" cap="rnd">
            <a:gradFill>
              <a:gsLst>
                <a:gs pos="0">
                  <a:schemeClr val="accent1">
                    <a:lumMod val="40000"/>
                    <a:lumOff val="60000"/>
                  </a:schemeClr>
                </a:gs>
                <a:gs pos="85000">
                  <a:schemeClr val="accent1"/>
                </a:gs>
              </a:gsLst>
              <a:lin ang="2700000" scaled="1"/>
            </a:gradFill>
            <a:round/>
            <a:tailEnd type="arrow" w="lg" len="med"/>
          </a:ln>
        </p:spPr>
        <p:style>
          <a:lnRef idx="1">
            <a:schemeClr val="accent1"/>
          </a:lnRef>
          <a:fillRef idx="0">
            <a:schemeClr val="accent1"/>
          </a:fillRef>
          <a:effectRef idx="0">
            <a:schemeClr val="accent1"/>
          </a:effectRef>
          <a:fontRef idx="minor">
            <a:schemeClr val="tx1"/>
          </a:fontRef>
        </p:style>
      </p:cxnSp>
    </p:spTree>
    <p:custDataLst>
      <p:tags r:id="rId1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169535" y="-5168265"/>
            <a:ext cx="185356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Q1</a:t>
            </a:r>
            <a:r>
              <a:rPr lang="zh-CN" altLang="en-US">
                <a:solidFill>
                  <a:schemeClr val="accent1">
                    <a:lumMod val="50000"/>
                  </a:schemeClr>
                </a:solidFill>
                <a:latin typeface="Arial" panose="020B0604020202020204" pitchFamily="34" charset="0"/>
                <a:ea typeface="微软雅黑" panose="020B0503020204020204" charset="-122"/>
              </a:rPr>
              <a:t>：</a:t>
            </a:r>
            <a:r>
              <a:rPr lang="en-US" altLang="zh-CN">
                <a:solidFill>
                  <a:schemeClr val="accent1">
                    <a:lumMod val="50000"/>
                  </a:schemeClr>
                </a:solidFill>
                <a:latin typeface="Arial" panose="020B0604020202020204" pitchFamily="34" charset="0"/>
                <a:ea typeface="微软雅黑" panose="020B0503020204020204" charset="-122"/>
              </a:rPr>
              <a:t>PSO</a:t>
            </a:r>
            <a:r>
              <a:rPr lang="zh-CN" altLang="en-US">
                <a:solidFill>
                  <a:schemeClr val="accent1">
                    <a:lumMod val="50000"/>
                  </a:schemeClr>
                </a:solidFill>
                <a:latin typeface="Arial" panose="020B0604020202020204" pitchFamily="34" charset="0"/>
                <a:ea typeface="微软雅黑" panose="020B0503020204020204" charset="-122"/>
              </a:rPr>
              <a:t>算法约束优化的一个方法</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672590" y="981075"/>
            <a:ext cx="9999345"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利用粒子群算法改变结构参数</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结合神经网络的预测找到全局最优的</a:t>
            </a:r>
            <a:r>
              <a:rPr lang="zh-CN" altLang="en-US" sz="2000" dirty="0">
                <a:solidFill>
                  <a:schemeClr val="bg1"/>
                </a:solidFill>
                <a:latin typeface="Arial" panose="020B0604020202020204" pitchFamily="34" charset="0"/>
                <a:ea typeface="微软雅黑" panose="020B0503020204020204" charset="-122"/>
              </a:rPr>
              <a:t>结构参数</a:t>
            </a:r>
            <a:endParaRPr lang="zh-CN" altLang="en-US" sz="2000" dirty="0">
              <a:solidFill>
                <a:schemeClr val="bg1"/>
              </a:solidFill>
              <a:latin typeface="Arial" panose="020B0604020202020204" pitchFamily="34" charset="0"/>
              <a:ea typeface="微软雅黑" panose="020B0503020204020204" charset="-122"/>
            </a:endParaRPr>
          </a:p>
        </p:txBody>
      </p:sp>
      <p:sp>
        <p:nvSpPr>
          <p:cNvPr id="6" name="文本框 5"/>
          <p:cNvSpPr txBox="1"/>
          <p:nvPr/>
        </p:nvSpPr>
        <p:spPr>
          <a:xfrm>
            <a:off x="7461885" y="2669540"/>
            <a:ext cx="4618990" cy="4282440"/>
          </a:xfrm>
          <a:prstGeom prst="rect">
            <a:avLst/>
          </a:prstGeom>
          <a:noFill/>
        </p:spPr>
        <p:txBody>
          <a:bodyPr wrap="square" rtlCol="0">
            <a:noAutofit/>
          </a:bodyPr>
          <a:p>
            <a:r>
              <a:rPr lang="zh-CN" altLang="en-US"/>
              <a:t>矛盾：</a:t>
            </a:r>
            <a:endParaRPr lang="zh-CN" altLang="en-US"/>
          </a:p>
          <a:p>
            <a:r>
              <a:rPr lang="zh-CN" altLang="en-US"/>
              <a:t>（</a:t>
            </a:r>
            <a:r>
              <a:rPr lang="en-US" altLang="zh-CN"/>
              <a:t>1</a:t>
            </a:r>
            <a:r>
              <a:rPr lang="zh-CN" altLang="en-US"/>
              <a:t>）神经网络的输入数据是约束结构参数</a:t>
            </a:r>
            <a:endParaRPr lang="zh-CN" altLang="en-US"/>
          </a:p>
          <a:p>
            <a:r>
              <a:rPr lang="zh-CN" altLang="en-US"/>
              <a:t>（</a:t>
            </a:r>
            <a:r>
              <a:rPr lang="en-US" altLang="zh-CN"/>
              <a:t>2</a:t>
            </a:r>
            <a:r>
              <a:rPr lang="zh-CN" altLang="en-US"/>
              <a:t>）粒子群为了达到更好的优化效果需要使用自由结构参数。</a:t>
            </a:r>
            <a:endParaRPr lang="zh-CN" altLang="en-US"/>
          </a:p>
          <a:p>
            <a:endParaRPr lang="zh-CN" altLang="en-US"/>
          </a:p>
          <a:p>
            <a:r>
              <a:rPr lang="zh-CN" altLang="en-US"/>
              <a:t>解决思路：将变量重写，使用自由结构参数进行优化，并且编写一个映射算法将自由结构参数映射到约束结构参数上去；</a:t>
            </a:r>
            <a:endParaRPr lang="zh-CN" altLang="en-US"/>
          </a:p>
          <a:p>
            <a:endParaRPr lang="zh-CN" altLang="en-US"/>
          </a:p>
        </p:txBody>
      </p:sp>
      <p:pic>
        <p:nvPicPr>
          <p:cNvPr id="2" name="图片 1"/>
          <p:cNvPicPr>
            <a:picLocks noChangeAspect="1"/>
          </p:cNvPicPr>
          <p:nvPr/>
        </p:nvPicPr>
        <p:blipFill>
          <a:blip r:embed="rId8"/>
          <a:stretch>
            <a:fillRect/>
          </a:stretch>
        </p:blipFill>
        <p:spPr>
          <a:xfrm>
            <a:off x="635" y="2152015"/>
            <a:ext cx="6891655" cy="2262505"/>
          </a:xfrm>
          <a:prstGeom prst="rect">
            <a:avLst/>
          </a:prstGeom>
        </p:spPr>
      </p:pic>
      <p:pic>
        <p:nvPicPr>
          <p:cNvPr id="7" name="图片 6"/>
          <p:cNvPicPr>
            <a:picLocks noChangeAspect="1"/>
          </p:cNvPicPr>
          <p:nvPr/>
        </p:nvPicPr>
        <p:blipFill>
          <a:blip r:embed="rId9"/>
          <a:stretch>
            <a:fillRect/>
          </a:stretch>
        </p:blipFill>
        <p:spPr>
          <a:xfrm>
            <a:off x="635" y="4414520"/>
            <a:ext cx="4257040" cy="1761490"/>
          </a:xfrm>
          <a:prstGeom prst="rect">
            <a:avLst/>
          </a:prstGeom>
        </p:spPr>
      </p:pic>
      <p:pic>
        <p:nvPicPr>
          <p:cNvPr id="8" name="图片 7"/>
          <p:cNvPicPr>
            <a:picLocks noChangeAspect="1"/>
          </p:cNvPicPr>
          <p:nvPr/>
        </p:nvPicPr>
        <p:blipFill>
          <a:blip r:embed="rId10"/>
          <a:stretch>
            <a:fillRect/>
          </a:stretch>
        </p:blipFill>
        <p:spPr>
          <a:xfrm>
            <a:off x="3791585" y="4414520"/>
            <a:ext cx="3507740" cy="1762125"/>
          </a:xfrm>
          <a:prstGeom prst="rect">
            <a:avLst/>
          </a:prstGeom>
        </p:spPr>
      </p:pic>
    </p:spTree>
    <p:custDataLst>
      <p:tags r:id="rId1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494655" y="-5493385"/>
            <a:ext cx="120332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044825" y="300355"/>
            <a:ext cx="6254115"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Q2</a:t>
            </a:r>
            <a:r>
              <a:rPr lang="zh-CN" altLang="en-US">
                <a:solidFill>
                  <a:schemeClr val="accent1">
                    <a:lumMod val="50000"/>
                  </a:schemeClr>
                </a:solidFill>
                <a:latin typeface="Arial" panose="020B0604020202020204" pitchFamily="34" charset="0"/>
                <a:ea typeface="微软雅黑" panose="020B0503020204020204" charset="-122"/>
              </a:rPr>
              <a:t>：解决</a:t>
            </a:r>
            <a:r>
              <a:rPr lang="en-US" altLang="zh-CN">
                <a:solidFill>
                  <a:schemeClr val="accent1">
                    <a:lumMod val="50000"/>
                  </a:schemeClr>
                </a:solidFill>
                <a:latin typeface="Arial" panose="020B0604020202020204" pitchFamily="34" charset="0"/>
                <a:ea typeface="微软雅黑" panose="020B0503020204020204" charset="-122"/>
              </a:rPr>
              <a:t>PSO</a:t>
            </a:r>
            <a:r>
              <a:rPr lang="zh-CN" altLang="en-US">
                <a:solidFill>
                  <a:schemeClr val="accent1">
                    <a:lumMod val="50000"/>
                  </a:schemeClr>
                </a:solidFill>
                <a:latin typeface="Arial" panose="020B0604020202020204" pitchFamily="34" charset="0"/>
                <a:ea typeface="微软雅黑" panose="020B0503020204020204" charset="-122"/>
              </a:rPr>
              <a:t>算法陷入局部最优的一种方法</a:t>
            </a:r>
            <a:endParaRPr lang="zh-CN" altLang="en-US">
              <a:solidFill>
                <a:schemeClr val="accent1">
                  <a:lumMod val="50000"/>
                </a:schemeClr>
              </a:solidFill>
              <a:latin typeface="Arial" panose="020B0604020202020204" pitchFamily="34" charset="0"/>
              <a:ea typeface="微软雅黑" panose="020B0503020204020204" charset="-122"/>
            </a:endParaRPr>
          </a:p>
        </p:txBody>
      </p:sp>
      <p:pic>
        <p:nvPicPr>
          <p:cNvPr id="5" name="图片 4"/>
          <p:cNvPicPr>
            <a:picLocks noChangeAspect="1"/>
          </p:cNvPicPr>
          <p:nvPr/>
        </p:nvPicPr>
        <p:blipFill>
          <a:blip r:embed="rId7"/>
          <a:stretch>
            <a:fillRect/>
          </a:stretch>
        </p:blipFill>
        <p:spPr>
          <a:xfrm>
            <a:off x="7479030" y="1204595"/>
            <a:ext cx="4560570" cy="2749550"/>
          </a:xfrm>
          <a:prstGeom prst="rect">
            <a:avLst/>
          </a:prstGeom>
        </p:spPr>
      </p:pic>
      <p:pic>
        <p:nvPicPr>
          <p:cNvPr id="10" name="图片 9"/>
          <p:cNvPicPr>
            <a:picLocks noChangeAspect="1"/>
          </p:cNvPicPr>
          <p:nvPr/>
        </p:nvPicPr>
        <p:blipFill>
          <a:blip r:embed="rId8"/>
          <a:stretch>
            <a:fillRect/>
          </a:stretch>
        </p:blipFill>
        <p:spPr>
          <a:xfrm>
            <a:off x="7479030" y="3869055"/>
            <a:ext cx="4589780" cy="2856230"/>
          </a:xfrm>
          <a:prstGeom prst="rect">
            <a:avLst/>
          </a:prstGeom>
        </p:spPr>
      </p:pic>
      <p:pic>
        <p:nvPicPr>
          <p:cNvPr id="12" name="图片 11"/>
          <p:cNvPicPr>
            <a:picLocks noChangeAspect="1"/>
          </p:cNvPicPr>
          <p:nvPr/>
        </p:nvPicPr>
        <p:blipFill>
          <a:blip r:embed="rId9"/>
          <a:stretch>
            <a:fillRect/>
          </a:stretch>
        </p:blipFill>
        <p:spPr>
          <a:xfrm>
            <a:off x="138430" y="2670175"/>
            <a:ext cx="7237095" cy="758825"/>
          </a:xfrm>
          <a:prstGeom prst="rect">
            <a:avLst/>
          </a:prstGeom>
        </p:spPr>
      </p:pic>
      <p:sp>
        <p:nvSpPr>
          <p:cNvPr id="15" name="文本框 14"/>
          <p:cNvSpPr txBox="1"/>
          <p:nvPr/>
        </p:nvSpPr>
        <p:spPr>
          <a:xfrm>
            <a:off x="511175" y="3954145"/>
            <a:ext cx="6257925" cy="1198880"/>
          </a:xfrm>
          <a:prstGeom prst="rect">
            <a:avLst/>
          </a:prstGeom>
          <a:noFill/>
        </p:spPr>
        <p:txBody>
          <a:bodyPr wrap="square" rtlCol="0">
            <a:spAutoFit/>
          </a:bodyPr>
          <a:p>
            <a:r>
              <a:rPr lang="zh-CN" altLang="en-US"/>
              <a:t>使用随机权重改变每一次优化过程中粒子的转移权重进而达到跳出局部最优解的效果。如果希望达到更加好的优化效果，考虑使用多个种群进行并行优化，并对所有种群的最优解进行比较得到全局的最优优化解。</a:t>
            </a:r>
            <a:endParaRPr lang="en-US" altLang="zh-CN"/>
          </a:p>
        </p:txBody>
      </p:sp>
    </p:spTree>
    <p:custDataLst>
      <p:tags r:id="rId10"/>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dirty="0"/>
              <a:t>结果评估</a:t>
            </a:r>
            <a:endParaRPr lang="zh-CN" altLang="en-US" dirty="0"/>
          </a:p>
        </p:txBody>
      </p:sp>
      <p:sp>
        <p:nvSpPr>
          <p:cNvPr id="4" name="文本占位符 3"/>
          <p:cNvSpPr>
            <a:spLocks noGrp="1"/>
          </p:cNvSpPr>
          <p:nvPr>
            <p:ph type="body" idx="1"/>
            <p:custDataLst>
              <p:tags r:id="rId2"/>
            </p:custDataLst>
          </p:nvPr>
        </p:nvSpPr>
        <p:spPr/>
        <p:txBody>
          <a:bodyPr/>
          <a:lstStyle/>
          <a:p>
            <a:r>
              <a:rPr dirty="0"/>
              <a:t>关键词</a:t>
            </a:r>
            <a:r>
              <a:rPr lang="en-US" altLang="zh-CN" dirty="0"/>
              <a:t>：</a:t>
            </a:r>
            <a:r>
              <a:rPr dirty="0"/>
              <a:t>表面等离激元结构</a:t>
            </a:r>
            <a:r>
              <a:rPr lang="en-US" altLang="zh-CN" dirty="0"/>
              <a:t>；</a:t>
            </a:r>
            <a:r>
              <a:rPr dirty="0"/>
              <a:t>参数优化</a:t>
            </a:r>
            <a:r>
              <a:rPr lang="en-US" altLang="zh-CN" dirty="0"/>
              <a:t>；</a:t>
            </a:r>
            <a:r>
              <a:rPr dirty="0"/>
              <a:t>外量子效率；</a:t>
            </a:r>
            <a:endParaRPr dirty="0"/>
          </a:p>
        </p:txBody>
      </p:sp>
      <p:sp>
        <p:nvSpPr>
          <p:cNvPr id="5" name="文本占位符 4"/>
          <p:cNvSpPr>
            <a:spLocks noGrp="1"/>
          </p:cNvSpPr>
          <p:nvPr>
            <p:ph type="body" sz="quarter" idx="14"/>
            <p:custDataLst>
              <p:tags r:id="rId3"/>
            </p:custDataLst>
          </p:nvPr>
        </p:nvSpPr>
        <p:spPr/>
        <p:txBody>
          <a:bodyPr>
            <a:normAutofit/>
          </a:bodyPr>
          <a:lstStyle/>
          <a:p>
            <a:r>
              <a:rPr lang="en-US" altLang="zh-CN" dirty="0"/>
              <a:t>PROGRAM </a:t>
            </a:r>
            <a:r>
              <a:rPr lang="en-US" altLang="zh-CN" dirty="0"/>
              <a:t>REPORT</a:t>
            </a:r>
            <a:endParaRPr lang="en-US" altLang="zh-CN" dirty="0"/>
          </a:p>
        </p:txBody>
      </p:sp>
      <p:sp>
        <p:nvSpPr>
          <p:cNvPr id="6" name="文本框 5"/>
          <p:cNvSpPr txBox="1"/>
          <p:nvPr>
            <p:custDataLst>
              <p:tags r:id="rId4"/>
            </p:custDataLst>
          </p:nvPr>
        </p:nvSpPr>
        <p:spPr>
          <a:xfrm>
            <a:off x="759460" y="1849755"/>
            <a:ext cx="2633980" cy="1341120"/>
          </a:xfrm>
          <a:prstGeom prst="rect">
            <a:avLst/>
          </a:prstGeom>
          <a:noFill/>
          <a:ln>
            <a:noFill/>
          </a:ln>
          <a:effectLst/>
        </p:spPr>
        <p:txBody>
          <a:bodyPr wrap="square" rtlCol="0">
            <a:noAutofit/>
          </a:bodyPr>
          <a:lstStyle/>
          <a:p>
            <a:pPr algn="l"/>
            <a:r>
              <a:rPr lang="en-US" altLang="zh-CN" sz="8800" b="1">
                <a:ln w="25400">
                  <a:noFill/>
                </a:ln>
                <a:solidFill>
                  <a:schemeClr val="bg1"/>
                </a:solidFill>
                <a:uFillTx/>
                <a:latin typeface="Caros Heavy" panose="020B0903030302020204" charset="0"/>
                <a:cs typeface="Caros Heavy" panose="020B0903030302020204" charset="0"/>
                <a:sym typeface="+mn-ea"/>
              </a:rPr>
              <a:t>03</a:t>
            </a:r>
            <a:endParaRPr lang="en-US" altLang="zh-CN" sz="8800" b="1">
              <a:ln w="25400">
                <a:noFill/>
              </a:ln>
              <a:solidFill>
                <a:schemeClr val="bg1"/>
              </a:solidFill>
              <a:uFillTx/>
              <a:latin typeface="Caros Heavy" panose="020B0903030302020204" charset="0"/>
              <a:cs typeface="Caros Heavy" panose="020B0903030302020204" charset="0"/>
              <a:sym typeface="+mn-ea"/>
            </a:endParaRPr>
          </a:p>
        </p:txBody>
      </p:sp>
      <p:sp>
        <p:nvSpPr>
          <p:cNvPr id="7" name="文本框 6"/>
          <p:cNvSpPr txBox="1"/>
          <p:nvPr>
            <p:custDataLst>
              <p:tags r:id="rId5"/>
            </p:custDataLst>
          </p:nvPr>
        </p:nvSpPr>
        <p:spPr>
          <a:xfrm>
            <a:off x="10631170" y="5692140"/>
            <a:ext cx="779780" cy="329565"/>
          </a:xfrm>
          <a:prstGeom prst="wedgeRoundRectCallout">
            <a:avLst>
              <a:gd name="adj1" fmla="val -58306"/>
              <a:gd name="adj2" fmla="val 31695"/>
              <a:gd name="adj3" fmla="val 16667"/>
            </a:avLst>
          </a:prstGeom>
          <a:solidFill>
            <a:schemeClr val="bg1"/>
          </a:solidFill>
        </p:spPr>
        <p:txBody>
          <a:bodyPr wrap="square" rtlCol="0" anchor="ctr" anchorCtr="0"/>
          <a:lstStyle/>
          <a:p>
            <a:pPr algn="ctr">
              <a:lnSpc>
                <a:spcPct val="90000"/>
              </a:lnSpc>
              <a:spcBef>
                <a:spcPts val="0"/>
              </a:spcBef>
              <a:spcAft>
                <a:spcPts val="0"/>
              </a:spcAft>
            </a:pPr>
            <a:r>
              <a:rPr lang="en-US" sz="1400" b="1" cap="all">
                <a:solidFill>
                  <a:schemeClr val="accent1"/>
                </a:solidFill>
                <a:uFillTx/>
                <a:latin typeface="Arial" panose="020B0604020202020204" pitchFamily="34" charset="0"/>
                <a:ea typeface="华文细黑" panose="02010600040101010101" charset="-122"/>
                <a:cs typeface="Arial" panose="020B0604020202020204" pitchFamily="34" charset="0"/>
                <a:sym typeface="+mn-ea"/>
              </a:rPr>
              <a:t>#2024</a:t>
            </a:r>
            <a:endParaRPr lang="en-US" sz="1400" b="1" cap="all">
              <a:solidFill>
                <a:schemeClr val="accent1"/>
              </a:solidFill>
              <a:uFillTx/>
              <a:latin typeface="Arial" panose="020B0604020202020204" pitchFamily="34" charset="0"/>
              <a:ea typeface="华文细黑" panose="02010600040101010101" charset="-122"/>
              <a:cs typeface="Arial" panose="020B0604020202020204" pitchFamily="34" charset="0"/>
              <a:sym typeface="+mn-ea"/>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4865370" y="-4865370"/>
            <a:ext cx="2461260"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zh-CN" altLang="en-US">
                <a:solidFill>
                  <a:schemeClr val="accent1">
                    <a:lumMod val="50000"/>
                  </a:schemeClr>
                </a:solidFill>
                <a:latin typeface="Arial" panose="020B0604020202020204" pitchFamily="34" charset="0"/>
                <a:ea typeface="微软雅黑" panose="020B0503020204020204" charset="-122"/>
              </a:rPr>
              <a:t>结果</a:t>
            </a:r>
            <a:r>
              <a:rPr lang="zh-CN" altLang="en-US">
                <a:solidFill>
                  <a:schemeClr val="accent1">
                    <a:lumMod val="50000"/>
                  </a:schemeClr>
                </a:solidFill>
                <a:latin typeface="Arial" panose="020B0604020202020204" pitchFamily="34" charset="0"/>
                <a:ea typeface="微软雅黑" panose="020B0503020204020204" charset="-122"/>
              </a:rPr>
              <a:t>评估</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798955" y="1214755"/>
            <a:ext cx="10242550" cy="802640"/>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准确率</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运行时间</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优化出来的结构吸收率对比传统优化方法所获得的</a:t>
            </a:r>
            <a:r>
              <a:rPr lang="zh-CN" altLang="en-US" sz="2000" dirty="0">
                <a:solidFill>
                  <a:schemeClr val="bg1"/>
                </a:solidFill>
                <a:latin typeface="Arial" panose="020B0604020202020204" pitchFamily="34" charset="0"/>
                <a:ea typeface="微软雅黑" panose="020B0503020204020204" charset="-122"/>
              </a:rPr>
              <a:t>吸收率</a:t>
            </a:r>
            <a:endParaRPr lang="zh-CN" altLang="en-US" sz="2000" dirty="0">
              <a:solidFill>
                <a:schemeClr val="bg1"/>
              </a:solidFill>
              <a:latin typeface="Arial" panose="020B0604020202020204" pitchFamily="34" charset="0"/>
              <a:ea typeface="微软雅黑" panose="020B0503020204020204" charset="-122"/>
            </a:endParaRPr>
          </a:p>
        </p:txBody>
      </p:sp>
      <p:sp>
        <p:nvSpPr>
          <p:cNvPr id="32" name="圆角矩形 31"/>
          <p:cNvSpPr/>
          <p:nvPr>
            <p:custDataLst>
              <p:tags r:id="rId8"/>
            </p:custDataLst>
          </p:nvPr>
        </p:nvSpPr>
        <p:spPr>
          <a:xfrm>
            <a:off x="158750" y="3489960"/>
            <a:ext cx="3688080" cy="3117215"/>
          </a:xfrm>
          <a:prstGeom prst="roundRect">
            <a:avLst>
              <a:gd name="adj" fmla="val 7400"/>
            </a:avLst>
          </a:prstGeom>
          <a:solidFill>
            <a:srgbClr val="FFFFFF"/>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ea typeface="微软雅黑" panose="020B0503020204020204" charset="-122"/>
            </a:endParaRPr>
          </a:p>
        </p:txBody>
      </p:sp>
      <p:sp>
        <p:nvSpPr>
          <p:cNvPr id="54" name="文本框 53"/>
          <p:cNvSpPr txBox="1"/>
          <p:nvPr>
            <p:custDataLst>
              <p:tags r:id="rId9"/>
            </p:custDataLst>
          </p:nvPr>
        </p:nvSpPr>
        <p:spPr>
          <a:xfrm>
            <a:off x="1097176" y="3641090"/>
            <a:ext cx="1314784" cy="1107996"/>
          </a:xfrm>
          <a:prstGeom prst="rect">
            <a:avLst/>
          </a:prstGeom>
          <a:noFill/>
        </p:spPr>
        <p:txBody>
          <a:bodyPr wrap="none">
            <a:normAutofit/>
          </a:bodyPr>
          <a:lstStyle>
            <a:defPPr>
              <a:defRPr lang="zh-CN"/>
            </a:defPPr>
            <a:lvl1pPr marR="0" lvl="0" indent="0" algn="ctr" defTabSz="913765" fontAlgn="auto">
              <a:lnSpc>
                <a:spcPct val="100000"/>
              </a:lnSpc>
              <a:spcBef>
                <a:spcPts val="0"/>
              </a:spcBef>
              <a:spcAft>
                <a:spcPts val="0"/>
              </a:spcAft>
              <a:buClrTx/>
              <a:buSzPct val="25000"/>
              <a:buFontTx/>
              <a:buNone/>
              <a:defRPr kumimoji="0" sz="6600" b="1" i="0" u="none" strike="noStrike" cap="none" spc="0" normalizeH="0" baseline="0">
                <a:ln>
                  <a:noFill/>
                </a:ln>
                <a:gradFill>
                  <a:gsLst>
                    <a:gs pos="0">
                      <a:schemeClr val="accent1"/>
                    </a:gs>
                    <a:gs pos="74000">
                      <a:schemeClr val="accent1">
                        <a:lumMod val="40000"/>
                        <a:lumOff val="60000"/>
                      </a:schemeClr>
                    </a:gs>
                    <a:gs pos="83000">
                      <a:schemeClr val="accent1">
                        <a:lumMod val="40000"/>
                        <a:lumOff val="60000"/>
                      </a:schemeClr>
                    </a:gs>
                    <a:gs pos="100000">
                      <a:schemeClr val="accent1">
                        <a:lumMod val="20000"/>
                        <a:lumOff val="80000"/>
                      </a:schemeClr>
                    </a:gs>
                  </a:gsLst>
                  <a:lin ang="5400000" scaled="0"/>
                </a:gradFill>
                <a:effectLst/>
                <a:uLnTx/>
                <a:uFillTx/>
                <a:latin typeface="Arial" panose="020B0604020202020204" pitchFamily="34" charset="0"/>
                <a:ea typeface="微软雅黑" panose="020B0503020204020204" charset="-122"/>
              </a:defRPr>
            </a:lvl1pPr>
          </a:lstStyle>
          <a:p>
            <a:r>
              <a:rPr lang="en-US" altLang="zh-CN" dirty="0"/>
              <a:t>O1</a:t>
            </a:r>
            <a:endParaRPr lang="en-US" altLang="zh-CN" dirty="0"/>
          </a:p>
        </p:txBody>
      </p:sp>
      <p:sp>
        <p:nvSpPr>
          <p:cNvPr id="6" name="文本框 5"/>
          <p:cNvSpPr txBox="1"/>
          <p:nvPr>
            <p:custDataLst>
              <p:tags r:id="rId10"/>
            </p:custDataLst>
          </p:nvPr>
        </p:nvSpPr>
        <p:spPr>
          <a:xfrm>
            <a:off x="744600" y="5186045"/>
            <a:ext cx="2028825" cy="477520"/>
          </a:xfrm>
          <a:prstGeom prst="rect">
            <a:avLst/>
          </a:prstGeom>
        </p:spPr>
        <p:txBody>
          <a:bodyPr vert="horz" lIns="90000" tIns="46800" rIns="90000" bIns="46800" rtlCol="0" anchor="ctr" anchorCtr="0">
            <a:normAutofit/>
          </a:bodyPr>
          <a:lstStyle>
            <a:defPPr>
              <a:defRPr lang="zh-CN"/>
            </a:defPPr>
            <a:lvl1pPr algn="ctr" fontAlgn="auto">
              <a:lnSpc>
                <a:spcPct val="100000"/>
              </a:lnSpc>
              <a:spcBef>
                <a:spcPct val="0"/>
              </a:spcBef>
              <a:buNone/>
              <a:defRPr b="1" u="none" strike="noStrike" cap="none" spc="0" normalizeH="0" baseline="0">
                <a:solidFill>
                  <a:schemeClr val="tx2"/>
                </a:solidFill>
                <a:uFillTx/>
                <a:latin typeface="微软雅黑" panose="020B0503020204020204" charset="-122"/>
                <a:ea typeface="微软雅黑" panose="020B0503020204020204" charset="-122"/>
                <a:cs typeface="+mj-cs"/>
              </a:defRPr>
            </a:lvl1pPr>
          </a:lstStyle>
          <a:p>
            <a:r>
              <a:rPr lang="zh-CN" altLang="en-US">
                <a:solidFill>
                  <a:schemeClr val="accent1">
                    <a:lumMod val="50000"/>
                  </a:schemeClr>
                </a:solidFill>
                <a:latin typeface="Arial" panose="020B0604020202020204" pitchFamily="34" charset="0"/>
              </a:rPr>
              <a:t>运行时间</a:t>
            </a:r>
            <a:endParaRPr lang="zh-CN" altLang="en-US">
              <a:solidFill>
                <a:schemeClr val="accent1">
                  <a:lumMod val="50000"/>
                </a:schemeClr>
              </a:solidFill>
              <a:latin typeface="Arial" panose="020B0604020202020204" pitchFamily="34" charset="0"/>
            </a:endParaRPr>
          </a:p>
        </p:txBody>
      </p:sp>
      <p:sp>
        <p:nvSpPr>
          <p:cNvPr id="69" name="圆角矩形 68"/>
          <p:cNvSpPr/>
          <p:nvPr>
            <p:custDataLst>
              <p:tags r:id="rId11"/>
            </p:custDataLst>
          </p:nvPr>
        </p:nvSpPr>
        <p:spPr>
          <a:xfrm>
            <a:off x="4263390" y="3489960"/>
            <a:ext cx="3688080" cy="3122930"/>
          </a:xfrm>
          <a:prstGeom prst="roundRect">
            <a:avLst>
              <a:gd name="adj" fmla="val 7400"/>
            </a:avLst>
          </a:prstGeom>
          <a:solidFill>
            <a:srgbClr val="FFFFFF"/>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ea typeface="微软雅黑" panose="020B0503020204020204" charset="-122"/>
            </a:endParaRPr>
          </a:p>
        </p:txBody>
      </p:sp>
      <p:sp>
        <p:nvSpPr>
          <p:cNvPr id="72" name="文本框 71"/>
          <p:cNvSpPr txBox="1"/>
          <p:nvPr>
            <p:custDataLst>
              <p:tags r:id="rId12"/>
            </p:custDataLst>
          </p:nvPr>
        </p:nvSpPr>
        <p:spPr>
          <a:xfrm>
            <a:off x="5387340" y="3642360"/>
            <a:ext cx="1315085" cy="1106805"/>
          </a:xfrm>
          <a:prstGeom prst="rect">
            <a:avLst/>
          </a:prstGeom>
          <a:noFill/>
        </p:spPr>
        <p:txBody>
          <a:bodyPr wrap="none">
            <a:normAutofit/>
          </a:bodyPr>
          <a:lstStyle>
            <a:defPPr>
              <a:defRPr lang="zh-CN"/>
            </a:defPPr>
            <a:lvl1pPr marR="0" lvl="0" indent="0" algn="ctr" defTabSz="913765" fontAlgn="auto">
              <a:lnSpc>
                <a:spcPct val="100000"/>
              </a:lnSpc>
              <a:spcBef>
                <a:spcPts val="0"/>
              </a:spcBef>
              <a:spcAft>
                <a:spcPts val="0"/>
              </a:spcAft>
              <a:buClrTx/>
              <a:buSzPct val="25000"/>
              <a:buFontTx/>
              <a:buNone/>
              <a:defRPr kumimoji="0" sz="6600" b="1" i="0" u="none" strike="noStrike" cap="none" spc="0" normalizeH="0" baseline="0">
                <a:ln>
                  <a:noFill/>
                </a:ln>
                <a:gradFill>
                  <a:gsLst>
                    <a:gs pos="0">
                      <a:schemeClr val="accent1"/>
                    </a:gs>
                    <a:gs pos="74000">
                      <a:schemeClr val="accent1">
                        <a:lumMod val="40000"/>
                        <a:lumOff val="60000"/>
                      </a:schemeClr>
                    </a:gs>
                    <a:gs pos="83000">
                      <a:schemeClr val="accent1">
                        <a:lumMod val="40000"/>
                        <a:lumOff val="60000"/>
                      </a:schemeClr>
                    </a:gs>
                    <a:gs pos="100000">
                      <a:schemeClr val="accent1">
                        <a:lumMod val="20000"/>
                        <a:lumOff val="80000"/>
                      </a:schemeClr>
                    </a:gs>
                  </a:gsLst>
                  <a:lin ang="5400000" scaled="0"/>
                </a:gradFill>
                <a:effectLst/>
                <a:uLnTx/>
                <a:uFillTx/>
                <a:latin typeface="Arial" panose="020B0604020202020204" pitchFamily="34" charset="0"/>
                <a:ea typeface="微软雅黑" panose="020B0503020204020204" charset="-122"/>
              </a:defRPr>
            </a:lvl1pPr>
          </a:lstStyle>
          <a:p>
            <a:r>
              <a:rPr lang="en-US" altLang="zh-CN" dirty="0"/>
              <a:t>O2</a:t>
            </a:r>
            <a:endParaRPr lang="en-US" altLang="zh-CN" dirty="0"/>
          </a:p>
        </p:txBody>
      </p:sp>
      <p:sp>
        <p:nvSpPr>
          <p:cNvPr id="10" name="文本框 9"/>
          <p:cNvSpPr txBox="1"/>
          <p:nvPr>
            <p:custDataLst>
              <p:tags r:id="rId13"/>
            </p:custDataLst>
          </p:nvPr>
        </p:nvSpPr>
        <p:spPr>
          <a:xfrm>
            <a:off x="5030470" y="5186045"/>
            <a:ext cx="2028825" cy="477520"/>
          </a:xfrm>
          <a:prstGeom prst="rect">
            <a:avLst/>
          </a:prstGeom>
        </p:spPr>
        <p:txBody>
          <a:bodyPr vert="horz" lIns="90000" tIns="46800" rIns="90000" bIns="46800" rtlCol="0" anchor="ctr" anchorCtr="0">
            <a:normAutofit/>
          </a:bodyPr>
          <a:lstStyle>
            <a:defPPr>
              <a:defRPr lang="zh-CN"/>
            </a:defPPr>
            <a:lvl1pPr algn="ctr" fontAlgn="auto">
              <a:lnSpc>
                <a:spcPct val="100000"/>
              </a:lnSpc>
              <a:spcBef>
                <a:spcPct val="0"/>
              </a:spcBef>
              <a:buNone/>
              <a:defRPr b="1" u="none" strike="noStrike" cap="none" spc="0" normalizeH="0" baseline="0">
                <a:solidFill>
                  <a:schemeClr val="tx2"/>
                </a:solidFill>
                <a:uFillTx/>
                <a:latin typeface="微软雅黑" panose="020B0503020204020204" charset="-122"/>
                <a:ea typeface="微软雅黑" panose="020B0503020204020204" charset="-122"/>
                <a:cs typeface="+mj-cs"/>
              </a:defRPr>
            </a:lvl1pPr>
          </a:lstStyle>
          <a:p>
            <a:r>
              <a:rPr lang="zh-CN" altLang="en-US">
                <a:solidFill>
                  <a:schemeClr val="accent1">
                    <a:lumMod val="50000"/>
                  </a:schemeClr>
                </a:solidFill>
                <a:latin typeface="Arial" panose="020B0604020202020204" pitchFamily="34" charset="0"/>
              </a:rPr>
              <a:t>准确率</a:t>
            </a:r>
            <a:endParaRPr lang="zh-CN" altLang="en-US">
              <a:solidFill>
                <a:schemeClr val="accent1">
                  <a:lumMod val="50000"/>
                </a:schemeClr>
              </a:solidFill>
              <a:latin typeface="Arial" panose="020B0604020202020204" pitchFamily="34" charset="0"/>
            </a:endParaRPr>
          </a:p>
        </p:txBody>
      </p:sp>
      <p:sp>
        <p:nvSpPr>
          <p:cNvPr id="2" name="圆角矩形 1"/>
          <p:cNvSpPr/>
          <p:nvPr>
            <p:custDataLst>
              <p:tags r:id="rId14"/>
            </p:custDataLst>
          </p:nvPr>
        </p:nvSpPr>
        <p:spPr>
          <a:xfrm>
            <a:off x="8353425" y="3489960"/>
            <a:ext cx="3688080" cy="3122930"/>
          </a:xfrm>
          <a:prstGeom prst="roundRect">
            <a:avLst>
              <a:gd name="adj" fmla="val 7400"/>
            </a:avLst>
          </a:prstGeom>
          <a:solidFill>
            <a:srgbClr val="FFFFFF"/>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ea typeface="微软雅黑" panose="020B0503020204020204" charset="-122"/>
            </a:endParaRPr>
          </a:p>
        </p:txBody>
      </p:sp>
      <p:sp>
        <p:nvSpPr>
          <p:cNvPr id="5" name="文本框 4"/>
          <p:cNvSpPr txBox="1"/>
          <p:nvPr>
            <p:custDataLst>
              <p:tags r:id="rId15"/>
            </p:custDataLst>
          </p:nvPr>
        </p:nvSpPr>
        <p:spPr>
          <a:xfrm>
            <a:off x="9477375" y="3642360"/>
            <a:ext cx="1315085" cy="1106805"/>
          </a:xfrm>
          <a:prstGeom prst="rect">
            <a:avLst/>
          </a:prstGeom>
          <a:noFill/>
        </p:spPr>
        <p:txBody>
          <a:bodyPr wrap="none">
            <a:normAutofit/>
          </a:bodyPr>
          <a:lstStyle>
            <a:defPPr>
              <a:defRPr lang="zh-CN"/>
            </a:defPPr>
            <a:lvl1pPr marR="0" lvl="0" indent="0" algn="ctr" defTabSz="913765" fontAlgn="auto">
              <a:lnSpc>
                <a:spcPct val="100000"/>
              </a:lnSpc>
              <a:spcBef>
                <a:spcPts val="0"/>
              </a:spcBef>
              <a:spcAft>
                <a:spcPts val="0"/>
              </a:spcAft>
              <a:buClrTx/>
              <a:buSzPct val="25000"/>
              <a:buFontTx/>
              <a:buNone/>
              <a:defRPr kumimoji="0" sz="6600" b="1" i="0" u="none" strike="noStrike" cap="none" spc="0" normalizeH="0" baseline="0">
                <a:ln>
                  <a:noFill/>
                </a:ln>
                <a:gradFill>
                  <a:gsLst>
                    <a:gs pos="0">
                      <a:schemeClr val="accent1"/>
                    </a:gs>
                    <a:gs pos="74000">
                      <a:schemeClr val="accent1">
                        <a:lumMod val="40000"/>
                        <a:lumOff val="60000"/>
                      </a:schemeClr>
                    </a:gs>
                    <a:gs pos="83000">
                      <a:schemeClr val="accent1">
                        <a:lumMod val="40000"/>
                        <a:lumOff val="60000"/>
                      </a:schemeClr>
                    </a:gs>
                    <a:gs pos="100000">
                      <a:schemeClr val="accent1">
                        <a:lumMod val="20000"/>
                        <a:lumOff val="80000"/>
                      </a:schemeClr>
                    </a:gs>
                  </a:gsLst>
                  <a:lin ang="5400000" scaled="0"/>
                </a:gradFill>
                <a:effectLst/>
                <a:uLnTx/>
                <a:uFillTx/>
                <a:latin typeface="Arial" panose="020B0604020202020204" pitchFamily="34" charset="0"/>
                <a:ea typeface="微软雅黑" panose="020B0503020204020204" charset="-122"/>
              </a:defRPr>
            </a:lvl1pPr>
          </a:lstStyle>
          <a:p>
            <a:r>
              <a:rPr lang="en-US" altLang="zh-CN" dirty="0"/>
              <a:t>O3</a:t>
            </a:r>
            <a:endParaRPr lang="en-US" altLang="zh-CN" dirty="0"/>
          </a:p>
        </p:txBody>
      </p:sp>
      <p:sp>
        <p:nvSpPr>
          <p:cNvPr id="7" name="文本框 6"/>
          <p:cNvSpPr txBox="1"/>
          <p:nvPr>
            <p:custDataLst>
              <p:tags r:id="rId16"/>
            </p:custDataLst>
          </p:nvPr>
        </p:nvSpPr>
        <p:spPr>
          <a:xfrm>
            <a:off x="9183370" y="5186045"/>
            <a:ext cx="2028825" cy="477520"/>
          </a:xfrm>
          <a:prstGeom prst="rect">
            <a:avLst/>
          </a:prstGeom>
        </p:spPr>
        <p:txBody>
          <a:bodyPr vert="horz" lIns="90000" tIns="46800" rIns="90000" bIns="46800" rtlCol="0" anchor="ctr" anchorCtr="0">
            <a:normAutofit/>
          </a:bodyPr>
          <a:lstStyle>
            <a:defPPr>
              <a:defRPr lang="zh-CN"/>
            </a:defPPr>
            <a:lvl1pPr algn="ctr" fontAlgn="auto">
              <a:lnSpc>
                <a:spcPct val="100000"/>
              </a:lnSpc>
              <a:spcBef>
                <a:spcPct val="0"/>
              </a:spcBef>
              <a:buNone/>
              <a:defRPr b="1" u="none" strike="noStrike" cap="none" spc="0" normalizeH="0" baseline="0">
                <a:solidFill>
                  <a:schemeClr val="tx2"/>
                </a:solidFill>
                <a:uFillTx/>
                <a:latin typeface="微软雅黑" panose="020B0503020204020204" charset="-122"/>
                <a:ea typeface="微软雅黑" panose="020B0503020204020204" charset="-122"/>
                <a:cs typeface="+mj-cs"/>
              </a:defRPr>
            </a:lvl1pPr>
          </a:lstStyle>
          <a:p>
            <a:r>
              <a:rPr lang="zh-CN" altLang="en-US">
                <a:solidFill>
                  <a:schemeClr val="accent1">
                    <a:lumMod val="50000"/>
                  </a:schemeClr>
                </a:solidFill>
                <a:latin typeface="Arial" panose="020B0604020202020204" pitchFamily="34" charset="0"/>
              </a:rPr>
              <a:t>吸收率</a:t>
            </a:r>
            <a:endParaRPr lang="zh-CN" altLang="en-US">
              <a:solidFill>
                <a:schemeClr val="accent1">
                  <a:lumMod val="50000"/>
                </a:schemeClr>
              </a:solidFill>
              <a:latin typeface="Arial" panose="020B0604020202020204" pitchFamily="34" charset="0"/>
            </a:endParaRPr>
          </a:p>
        </p:txBody>
      </p:sp>
    </p:spTree>
    <p:custDataLst>
      <p:tags r:id="rId17"/>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125720" y="-5123815"/>
            <a:ext cx="1941830"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zh-CN" altLang="en-US">
                <a:solidFill>
                  <a:schemeClr val="accent1">
                    <a:lumMod val="50000"/>
                  </a:schemeClr>
                </a:solidFill>
                <a:latin typeface="Arial" panose="020B0604020202020204" pitchFamily="34" charset="0"/>
                <a:ea typeface="微软雅黑" panose="020B0503020204020204" charset="-122"/>
              </a:rPr>
              <a:t>运行时间评估</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471930" y="981075"/>
            <a:ext cx="9159875"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sz="2000" dirty="0">
                <a:solidFill>
                  <a:schemeClr val="bg1"/>
                </a:solidFill>
                <a:latin typeface="Arial" panose="020B0604020202020204" pitchFamily="34" charset="0"/>
                <a:ea typeface="微软雅黑" panose="020B0503020204020204" charset="-122"/>
              </a:rPr>
              <a:t>对比</a:t>
            </a:r>
            <a:r>
              <a:rPr lang="en-US" altLang="zh-CN" sz="2000" dirty="0">
                <a:solidFill>
                  <a:schemeClr val="bg1"/>
                </a:solidFill>
                <a:latin typeface="Arial" panose="020B0604020202020204" pitchFamily="34" charset="0"/>
                <a:ea typeface="微软雅黑" panose="020B0503020204020204" charset="-122"/>
              </a:rPr>
              <a:t>FDTD</a:t>
            </a:r>
            <a:r>
              <a:rPr lang="zh-CN" altLang="en-US" sz="2000" dirty="0">
                <a:solidFill>
                  <a:schemeClr val="bg1"/>
                </a:solidFill>
                <a:latin typeface="Arial" panose="020B0604020202020204" pitchFamily="34" charset="0"/>
                <a:ea typeface="微软雅黑" panose="020B0503020204020204" charset="-122"/>
              </a:rPr>
              <a:t>仿真以及神经网络预测所需的时间（以一个结构参数仿真、预测为例）</a:t>
            </a:r>
            <a:endParaRPr lang="zh-CN" altLang="en-US" sz="2000" dirty="0">
              <a:solidFill>
                <a:schemeClr val="bg1"/>
              </a:solidFill>
              <a:latin typeface="Arial" panose="020B0604020202020204" pitchFamily="34" charset="0"/>
              <a:ea typeface="微软雅黑" panose="020B0503020204020204" charset="-122"/>
            </a:endParaRPr>
          </a:p>
        </p:txBody>
      </p:sp>
      <p:pic>
        <p:nvPicPr>
          <p:cNvPr id="7" name="图片 6"/>
          <p:cNvPicPr>
            <a:picLocks noChangeAspect="1"/>
          </p:cNvPicPr>
          <p:nvPr/>
        </p:nvPicPr>
        <p:blipFill>
          <a:blip r:embed="rId8"/>
          <a:stretch>
            <a:fillRect/>
          </a:stretch>
        </p:blipFill>
        <p:spPr>
          <a:xfrm>
            <a:off x="2858770" y="2437765"/>
            <a:ext cx="6067425" cy="1769110"/>
          </a:xfrm>
          <a:prstGeom prst="rect">
            <a:avLst/>
          </a:prstGeom>
        </p:spPr>
      </p:pic>
      <p:sp>
        <p:nvSpPr>
          <p:cNvPr id="8" name="文本框 7"/>
          <p:cNvSpPr txBox="1"/>
          <p:nvPr/>
        </p:nvSpPr>
        <p:spPr>
          <a:xfrm>
            <a:off x="6104890" y="5173980"/>
            <a:ext cx="4064000" cy="554355"/>
          </a:xfrm>
          <a:prstGeom prst="rect">
            <a:avLst/>
          </a:prstGeom>
          <a:noFill/>
        </p:spPr>
        <p:txBody>
          <a:bodyPr wrap="square" rtlCol="0">
            <a:noAutofit/>
          </a:bodyPr>
          <a:p>
            <a:endParaRPr lang="zh-CN" altLang="en-US"/>
          </a:p>
        </p:txBody>
      </p:sp>
      <p:pic>
        <p:nvPicPr>
          <p:cNvPr id="9" name="图片 8"/>
          <p:cNvPicPr>
            <a:picLocks noChangeAspect="1"/>
          </p:cNvPicPr>
          <p:nvPr/>
        </p:nvPicPr>
        <p:blipFill>
          <a:blip r:embed="rId9"/>
          <a:stretch>
            <a:fillRect/>
          </a:stretch>
        </p:blipFill>
        <p:spPr>
          <a:xfrm>
            <a:off x="2508250" y="4701540"/>
            <a:ext cx="6769100" cy="666750"/>
          </a:xfrm>
          <a:prstGeom prst="rect">
            <a:avLst/>
          </a:prstGeom>
        </p:spPr>
      </p:pic>
      <p:sp>
        <p:nvSpPr>
          <p:cNvPr id="10" name="文本框 9"/>
          <p:cNvSpPr txBox="1"/>
          <p:nvPr/>
        </p:nvSpPr>
        <p:spPr>
          <a:xfrm>
            <a:off x="1976755" y="5829300"/>
            <a:ext cx="9073515" cy="368300"/>
          </a:xfrm>
          <a:prstGeom prst="rect">
            <a:avLst/>
          </a:prstGeom>
          <a:noFill/>
        </p:spPr>
        <p:txBody>
          <a:bodyPr wrap="square" rtlCol="0">
            <a:spAutoFit/>
          </a:bodyPr>
          <a:p>
            <a:r>
              <a:rPr lang="zh-CN" altLang="en-US"/>
              <a:t>时间减少</a:t>
            </a:r>
            <a:r>
              <a:rPr lang="en-US" altLang="zh-CN"/>
              <a:t>60000</a:t>
            </a:r>
            <a:r>
              <a:rPr lang="zh-CN" altLang="en-US"/>
              <a:t>倍，相同的时间，神经网络可以实现</a:t>
            </a:r>
            <a:r>
              <a:rPr lang="en-US" altLang="zh-CN"/>
              <a:t>64000</a:t>
            </a:r>
            <a:r>
              <a:rPr lang="zh-CN" altLang="en-US"/>
              <a:t>次吸收率曲线的预测</a:t>
            </a:r>
            <a:endParaRPr lang="zh-CN" altLang="en-US"/>
          </a:p>
        </p:txBody>
      </p:sp>
    </p:spTree>
    <p:custDataLst>
      <p:tags r:id="rId10"/>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006340" y="-5004435"/>
            <a:ext cx="2180590"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zh-CN" altLang="en-US">
                <a:solidFill>
                  <a:schemeClr val="accent1">
                    <a:lumMod val="50000"/>
                  </a:schemeClr>
                </a:solidFill>
                <a:latin typeface="Arial" panose="020B0604020202020204" pitchFamily="34" charset="0"/>
                <a:ea typeface="微软雅黑" panose="020B0503020204020204" charset="-122"/>
              </a:rPr>
              <a:t>模型预测准确度评估</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666875" y="981075"/>
            <a:ext cx="9177020"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利用</a:t>
            </a:r>
            <a:r>
              <a:rPr lang="en-US" altLang="zh-CN" sz="2000" dirty="0">
                <a:solidFill>
                  <a:schemeClr val="bg1"/>
                </a:solidFill>
                <a:latin typeface="Arial" panose="020B0604020202020204" pitchFamily="34" charset="0"/>
                <a:ea typeface="微软雅黑" panose="020B0503020204020204" charset="-122"/>
              </a:rPr>
              <a:t>matplotlib</a:t>
            </a:r>
            <a:r>
              <a:rPr lang="zh-CN" altLang="en-US" sz="2000" dirty="0">
                <a:solidFill>
                  <a:schemeClr val="bg1"/>
                </a:solidFill>
                <a:latin typeface="Arial" panose="020B0604020202020204" pitchFamily="34" charset="0"/>
                <a:ea typeface="微软雅黑" panose="020B0503020204020204" charset="-122"/>
              </a:rPr>
              <a:t>函数库将</a:t>
            </a:r>
            <a:r>
              <a:rPr lang="en-US" altLang="zh-CN" sz="2000" dirty="0">
                <a:solidFill>
                  <a:schemeClr val="bg1"/>
                </a:solidFill>
                <a:latin typeface="Arial" panose="020B0604020202020204" pitchFamily="34" charset="0"/>
                <a:ea typeface="微软雅黑" panose="020B0503020204020204" charset="-122"/>
              </a:rPr>
              <a:t>csv</a:t>
            </a:r>
            <a:r>
              <a:rPr lang="zh-CN" altLang="en-US" sz="2000" dirty="0">
                <a:solidFill>
                  <a:schemeClr val="bg1"/>
                </a:solidFill>
                <a:latin typeface="Arial" panose="020B0604020202020204" pitchFamily="34" charset="0"/>
                <a:ea typeface="微软雅黑" panose="020B0503020204020204" charset="-122"/>
              </a:rPr>
              <a:t>中的数据</a:t>
            </a:r>
            <a:r>
              <a:rPr lang="zh-CN" sz="2000" dirty="0">
                <a:solidFill>
                  <a:schemeClr val="bg1"/>
                </a:solidFill>
                <a:latin typeface="Arial" panose="020B0604020202020204" pitchFamily="34" charset="0"/>
                <a:ea typeface="微软雅黑" panose="020B0503020204020204" charset="-122"/>
              </a:rPr>
              <a:t>绘制成损失曲线以供评估模型的预测效果。</a:t>
            </a:r>
            <a:endParaRPr lang="zh-CN" sz="2000" dirty="0">
              <a:solidFill>
                <a:schemeClr val="bg1"/>
              </a:solidFill>
              <a:latin typeface="Arial" panose="020B0604020202020204" pitchFamily="34" charset="0"/>
              <a:ea typeface="微软雅黑" panose="020B0503020204020204" charset="-122"/>
            </a:endParaRPr>
          </a:p>
        </p:txBody>
      </p:sp>
      <p:sp>
        <p:nvSpPr>
          <p:cNvPr id="6" name="文本框 5"/>
          <p:cNvSpPr txBox="1"/>
          <p:nvPr/>
        </p:nvSpPr>
        <p:spPr>
          <a:xfrm>
            <a:off x="7060565" y="3546475"/>
            <a:ext cx="4819650" cy="1198880"/>
          </a:xfrm>
          <a:prstGeom prst="rect">
            <a:avLst/>
          </a:prstGeom>
          <a:noFill/>
        </p:spPr>
        <p:txBody>
          <a:bodyPr wrap="square" rtlCol="0">
            <a:spAutoFit/>
          </a:bodyPr>
          <a:p>
            <a:r>
              <a:rPr lang="zh-CN" altLang="en-US"/>
              <a:t>由于是使用仿真数据集进行训练，准确率低于仿真，利用优化过后的神经网络进行训练，准确率可以被进一步提升。仿真和神经网络预测之间的误差会被进一步减小。</a:t>
            </a:r>
            <a:endParaRPr lang="zh-CN" altLang="en-US"/>
          </a:p>
        </p:txBody>
      </p:sp>
      <p:pic>
        <p:nvPicPr>
          <p:cNvPr id="2" name="图片 1"/>
          <p:cNvPicPr>
            <a:picLocks noChangeAspect="1"/>
          </p:cNvPicPr>
          <p:nvPr/>
        </p:nvPicPr>
        <p:blipFill>
          <a:blip r:embed="rId8"/>
          <a:stretch>
            <a:fillRect/>
          </a:stretch>
        </p:blipFill>
        <p:spPr>
          <a:xfrm>
            <a:off x="671195" y="2628900"/>
            <a:ext cx="5756275" cy="3559175"/>
          </a:xfrm>
          <a:prstGeom prst="rect">
            <a:avLst/>
          </a:prstGeom>
        </p:spPr>
      </p:pic>
    </p:spTree>
    <p:custDataLst>
      <p:tags r:id="rId9"/>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006340" y="-5004435"/>
            <a:ext cx="2180590"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zh-CN" altLang="en-US">
                <a:solidFill>
                  <a:schemeClr val="accent1">
                    <a:lumMod val="50000"/>
                  </a:schemeClr>
                </a:solidFill>
                <a:latin typeface="Arial" panose="020B0604020202020204" pitchFamily="34" charset="0"/>
                <a:ea typeface="微软雅黑" panose="020B0503020204020204" charset="-122"/>
              </a:rPr>
              <a:t>模型预测准确度评估</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3463290" y="940435"/>
            <a:ext cx="5265420"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sz="2000" dirty="0">
                <a:solidFill>
                  <a:schemeClr val="bg1"/>
                </a:solidFill>
                <a:latin typeface="Arial" panose="020B0604020202020204" pitchFamily="34" charset="0"/>
                <a:ea typeface="微软雅黑" panose="020B0503020204020204" charset="-122"/>
              </a:rPr>
              <a:t>对比预测的吸收率曲线和数据集内的仿真曲线</a:t>
            </a:r>
            <a:endParaRPr lang="en-US" altLang="zh-CN" sz="2000" dirty="0">
              <a:solidFill>
                <a:schemeClr val="bg1"/>
              </a:solidFill>
              <a:latin typeface="Arial" panose="020B0604020202020204" pitchFamily="34" charset="0"/>
              <a:ea typeface="微软雅黑" panose="020B0503020204020204" charset="-122"/>
            </a:endParaRPr>
          </a:p>
        </p:txBody>
      </p:sp>
      <p:sp>
        <p:nvSpPr>
          <p:cNvPr id="6" name="文本框 5"/>
          <p:cNvSpPr txBox="1"/>
          <p:nvPr/>
        </p:nvSpPr>
        <p:spPr>
          <a:xfrm>
            <a:off x="7060565" y="3546475"/>
            <a:ext cx="4164965" cy="2273300"/>
          </a:xfrm>
          <a:prstGeom prst="rect">
            <a:avLst/>
          </a:prstGeom>
          <a:noFill/>
        </p:spPr>
        <p:txBody>
          <a:bodyPr wrap="square" rtlCol="0">
            <a:noAutofit/>
          </a:bodyPr>
          <a:p>
            <a:r>
              <a:rPr lang="zh-CN" altLang="en-US"/>
              <a:t>由图可知</a:t>
            </a:r>
            <a:r>
              <a:rPr lang="en-US" altLang="zh-CN"/>
              <a:t>:</a:t>
            </a:r>
            <a:endParaRPr lang="zh-CN" altLang="en-US"/>
          </a:p>
          <a:p>
            <a:r>
              <a:rPr lang="zh-CN" altLang="en-US"/>
              <a:t>神经网络在</a:t>
            </a:r>
            <a:r>
              <a:rPr lang="en-US" altLang="zh-CN"/>
              <a:t>1000nm-2000nm</a:t>
            </a:r>
            <a:r>
              <a:rPr lang="zh-CN" altLang="en-US"/>
              <a:t>的预测效果要高于</a:t>
            </a:r>
            <a:r>
              <a:rPr lang="en-US" altLang="zh-CN"/>
              <a:t>2000nm</a:t>
            </a:r>
            <a:r>
              <a:rPr lang="zh-CN" altLang="en-US"/>
              <a:t>到</a:t>
            </a:r>
            <a:r>
              <a:rPr lang="en-US" altLang="zh-CN"/>
              <a:t>4000nm</a:t>
            </a:r>
            <a:r>
              <a:rPr lang="zh-CN" altLang="en-US"/>
              <a:t>。</a:t>
            </a:r>
            <a:endParaRPr lang="zh-CN" altLang="en-US"/>
          </a:p>
          <a:p>
            <a:r>
              <a:rPr lang="zh-CN" altLang="en-US"/>
              <a:t>因此在后面进行结构参数的优化时主要集中于</a:t>
            </a:r>
            <a:r>
              <a:rPr lang="en-US" altLang="zh-CN"/>
              <a:t>1000nm-2000nm</a:t>
            </a:r>
            <a:r>
              <a:rPr lang="zh-CN" altLang="en-US"/>
              <a:t>波段范围的结构参数优化。</a:t>
            </a:r>
            <a:endParaRPr lang="zh-CN" altLang="en-US"/>
          </a:p>
        </p:txBody>
      </p:sp>
      <p:pic>
        <p:nvPicPr>
          <p:cNvPr id="5" name="图片 4"/>
          <p:cNvPicPr>
            <a:picLocks noChangeAspect="1"/>
          </p:cNvPicPr>
          <p:nvPr/>
        </p:nvPicPr>
        <p:blipFill>
          <a:blip r:embed="rId8"/>
          <a:stretch>
            <a:fillRect/>
          </a:stretch>
        </p:blipFill>
        <p:spPr>
          <a:xfrm>
            <a:off x="334645" y="2629535"/>
            <a:ext cx="6229350" cy="3917950"/>
          </a:xfrm>
          <a:prstGeom prst="rect">
            <a:avLst/>
          </a:prstGeom>
        </p:spPr>
      </p:pic>
    </p:spTree>
    <p:custDataLst>
      <p:tags r:id="rId9"/>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169535" y="-5168265"/>
            <a:ext cx="185356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PSO</a:t>
            </a:r>
            <a:r>
              <a:rPr lang="zh-CN" altLang="en-US">
                <a:solidFill>
                  <a:schemeClr val="accent1">
                    <a:lumMod val="50000"/>
                  </a:schemeClr>
                </a:solidFill>
                <a:latin typeface="Arial" panose="020B0604020202020204" pitchFamily="34" charset="0"/>
                <a:ea typeface="微软雅黑" panose="020B0503020204020204" charset="-122"/>
              </a:rPr>
              <a:t>算法结构参数输出</a:t>
            </a:r>
            <a:r>
              <a:rPr lang="en-US" altLang="zh-CN">
                <a:solidFill>
                  <a:schemeClr val="accent1">
                    <a:lumMod val="50000"/>
                  </a:schemeClr>
                </a:solidFill>
                <a:latin typeface="Arial" panose="020B0604020202020204" pitchFamily="34" charset="0"/>
                <a:ea typeface="微软雅黑" panose="020B0503020204020204" charset="-122"/>
              </a:rPr>
              <a:t>(</a:t>
            </a:r>
            <a:r>
              <a:rPr lang="zh-CN" altLang="en-US">
                <a:solidFill>
                  <a:schemeClr val="accent1">
                    <a:lumMod val="50000"/>
                  </a:schemeClr>
                </a:solidFill>
                <a:latin typeface="Arial" panose="020B0604020202020204" pitchFamily="34" charset="0"/>
                <a:ea typeface="微软雅黑" panose="020B0503020204020204" charset="-122"/>
              </a:rPr>
              <a:t>优化目标设置</a:t>
            </a:r>
            <a:r>
              <a:rPr lang="en-US" altLang="zh-CN">
                <a:solidFill>
                  <a:schemeClr val="accent1">
                    <a:lumMod val="50000"/>
                  </a:schemeClr>
                </a:solidFill>
                <a:latin typeface="Arial" panose="020B0604020202020204" pitchFamily="34" charset="0"/>
                <a:ea typeface="微软雅黑" panose="020B0503020204020204" charset="-122"/>
              </a:rPr>
              <a:t>)</a:t>
            </a:r>
            <a:endParaRPr lang="en-US" altLang="zh-CN">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672590" y="981075"/>
            <a:ext cx="9999345"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利用粒子群算法改变结构参数</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结合神经网络的预测所找到的全局最优的</a:t>
            </a:r>
            <a:r>
              <a:rPr lang="zh-CN" altLang="en-US" sz="2000" dirty="0">
                <a:solidFill>
                  <a:schemeClr val="bg1"/>
                </a:solidFill>
                <a:latin typeface="Arial" panose="020B0604020202020204" pitchFamily="34" charset="0"/>
                <a:ea typeface="微软雅黑" panose="020B0503020204020204" charset="-122"/>
              </a:rPr>
              <a:t>结构参数</a:t>
            </a:r>
            <a:endParaRPr lang="zh-CN" altLang="en-US" sz="2000" dirty="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nvPicPr>
        <p:blipFill>
          <a:blip r:embed="rId8"/>
          <a:stretch>
            <a:fillRect/>
          </a:stretch>
        </p:blipFill>
        <p:spPr>
          <a:xfrm>
            <a:off x="663575" y="1854835"/>
            <a:ext cx="5782310" cy="4996815"/>
          </a:xfrm>
          <a:prstGeom prst="rect">
            <a:avLst/>
          </a:prstGeom>
        </p:spPr>
      </p:pic>
      <p:sp>
        <p:nvSpPr>
          <p:cNvPr id="7" name="文本框 6"/>
          <p:cNvSpPr txBox="1"/>
          <p:nvPr/>
        </p:nvSpPr>
        <p:spPr>
          <a:xfrm>
            <a:off x="7130415" y="2520315"/>
            <a:ext cx="4389120" cy="2924810"/>
          </a:xfrm>
          <a:prstGeom prst="rect">
            <a:avLst/>
          </a:prstGeom>
          <a:noFill/>
        </p:spPr>
        <p:txBody>
          <a:bodyPr wrap="square" rtlCol="0">
            <a:noAutofit/>
          </a:bodyPr>
          <a:p>
            <a:r>
              <a:rPr lang="zh-CN" altLang="en-US" sz="2800"/>
              <a:t>使用</a:t>
            </a:r>
            <a:r>
              <a:rPr lang="en-US" altLang="zh-CN" sz="2800"/>
              <a:t>mask</a:t>
            </a:r>
            <a:r>
              <a:rPr lang="zh-CN" altLang="en-US" sz="2800"/>
              <a:t>来调整所关注的吸收率曲线的区间。调整优化过程中的优化目标方程即可达到对特定波段进行优化的目的</a:t>
            </a:r>
            <a:endParaRPr lang="en-US" altLang="zh-CN" sz="2800"/>
          </a:p>
        </p:txBody>
      </p:sp>
      <p:pic>
        <p:nvPicPr>
          <p:cNvPr id="8" name="图片 7"/>
          <p:cNvPicPr>
            <a:picLocks noChangeAspect="1"/>
          </p:cNvPicPr>
          <p:nvPr/>
        </p:nvPicPr>
        <p:blipFill>
          <a:blip r:embed="rId9"/>
          <a:stretch>
            <a:fillRect/>
          </a:stretch>
        </p:blipFill>
        <p:spPr>
          <a:xfrm>
            <a:off x="6543675" y="5201285"/>
            <a:ext cx="5374640" cy="512445"/>
          </a:xfrm>
          <a:prstGeom prst="rect">
            <a:avLst/>
          </a:prstGeom>
        </p:spPr>
      </p:pic>
    </p:spTree>
    <p:custDataLst>
      <p:tags r:id="rId10"/>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169535" y="-5168265"/>
            <a:ext cx="185356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PSO</a:t>
            </a:r>
            <a:r>
              <a:rPr lang="zh-CN" altLang="en-US">
                <a:solidFill>
                  <a:schemeClr val="accent1">
                    <a:lumMod val="50000"/>
                  </a:schemeClr>
                </a:solidFill>
                <a:latin typeface="Arial" panose="020B0604020202020204" pitchFamily="34" charset="0"/>
                <a:ea typeface="微软雅黑" panose="020B0503020204020204" charset="-122"/>
              </a:rPr>
              <a:t>算法结构参数输出</a:t>
            </a:r>
            <a:r>
              <a:rPr lang="en-US" altLang="zh-CN">
                <a:solidFill>
                  <a:schemeClr val="accent1">
                    <a:lumMod val="50000"/>
                  </a:schemeClr>
                </a:solidFill>
                <a:latin typeface="Arial" panose="020B0604020202020204" pitchFamily="34" charset="0"/>
                <a:ea typeface="微软雅黑" panose="020B0503020204020204" charset="-122"/>
              </a:rPr>
              <a:t>(</a:t>
            </a:r>
            <a:r>
              <a:rPr lang="zh-CN" altLang="en-US">
                <a:solidFill>
                  <a:schemeClr val="accent1">
                    <a:lumMod val="50000"/>
                  </a:schemeClr>
                </a:solidFill>
                <a:latin typeface="Arial" panose="020B0604020202020204" pitchFamily="34" charset="0"/>
                <a:ea typeface="微软雅黑" panose="020B0503020204020204" charset="-122"/>
              </a:rPr>
              <a:t>宽带优化</a:t>
            </a:r>
            <a:r>
              <a:rPr lang="en-US" altLang="zh-CN">
                <a:solidFill>
                  <a:schemeClr val="accent1">
                    <a:lumMod val="50000"/>
                  </a:schemeClr>
                </a:solidFill>
                <a:latin typeface="Arial" panose="020B0604020202020204" pitchFamily="34" charset="0"/>
                <a:ea typeface="微软雅黑" panose="020B0503020204020204" charset="-122"/>
              </a:rPr>
              <a:t>)</a:t>
            </a:r>
            <a:endParaRPr lang="en-US" altLang="zh-CN">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672590" y="981075"/>
            <a:ext cx="9999345"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利用粒子群算法改变结构参数</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结合神经网络的预测所找到的全局最优的</a:t>
            </a:r>
            <a:r>
              <a:rPr lang="zh-CN" altLang="en-US" sz="2000" dirty="0">
                <a:solidFill>
                  <a:schemeClr val="bg1"/>
                </a:solidFill>
                <a:latin typeface="Arial" panose="020B0604020202020204" pitchFamily="34" charset="0"/>
                <a:ea typeface="微软雅黑" panose="020B0503020204020204" charset="-122"/>
              </a:rPr>
              <a:t>结构参数</a:t>
            </a:r>
            <a:endParaRPr lang="zh-CN" altLang="en-US" sz="2000" dirty="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8"/>
          <a:stretch>
            <a:fillRect/>
          </a:stretch>
        </p:blipFill>
        <p:spPr>
          <a:xfrm>
            <a:off x="628015" y="3355975"/>
            <a:ext cx="10776585" cy="981710"/>
          </a:xfrm>
          <a:prstGeom prst="rect">
            <a:avLst/>
          </a:prstGeom>
        </p:spPr>
      </p:pic>
    </p:spTree>
    <p:custDataLst>
      <p:tags r:id="rId9"/>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006340" y="-5004435"/>
            <a:ext cx="2180590"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zh-CN" altLang="en-US">
                <a:solidFill>
                  <a:schemeClr val="accent1">
                    <a:lumMod val="50000"/>
                  </a:schemeClr>
                </a:solidFill>
                <a:latin typeface="Arial" panose="020B0604020202020204" pitchFamily="34" charset="0"/>
                <a:ea typeface="微软雅黑" panose="020B0503020204020204" charset="-122"/>
              </a:rPr>
              <a:t>算法优化结构的吸收率评估</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181100" y="981075"/>
            <a:ext cx="9513570"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sz="2000" dirty="0">
                <a:solidFill>
                  <a:schemeClr val="bg1"/>
                </a:solidFill>
                <a:latin typeface="Arial" panose="020B0604020202020204" pitchFamily="34" charset="0"/>
                <a:ea typeface="微软雅黑" panose="020B0503020204020204" charset="-122"/>
              </a:rPr>
              <a:t>评估算法优化出的结构的光谱响应范围以及在响应光谱处的结构的吸收率的大小</a:t>
            </a:r>
            <a:endParaRPr lang="zh-CN" sz="2000" dirty="0">
              <a:solidFill>
                <a:schemeClr val="bg1"/>
              </a:solidFill>
              <a:latin typeface="Arial" panose="020B0604020202020204" pitchFamily="34" charset="0"/>
              <a:ea typeface="微软雅黑" panose="020B0503020204020204" charset="-122"/>
            </a:endParaRPr>
          </a:p>
        </p:txBody>
      </p:sp>
      <p:sp>
        <p:nvSpPr>
          <p:cNvPr id="7" name="文本框 6"/>
          <p:cNvSpPr txBox="1"/>
          <p:nvPr/>
        </p:nvSpPr>
        <p:spPr>
          <a:xfrm>
            <a:off x="1572260" y="5758815"/>
            <a:ext cx="9659620" cy="916940"/>
          </a:xfrm>
          <a:prstGeom prst="rect">
            <a:avLst/>
          </a:prstGeom>
          <a:noFill/>
        </p:spPr>
        <p:txBody>
          <a:bodyPr wrap="square" rtlCol="0">
            <a:noAutofit/>
          </a:bodyPr>
          <a:p>
            <a:r>
              <a:rPr lang="zh-CN" altLang="en-US"/>
              <a:t>从吸收率曲线可以看出等离激元结构在</a:t>
            </a:r>
            <a:r>
              <a:rPr lang="en-US"/>
              <a:t>1000nm</a:t>
            </a:r>
            <a:r>
              <a:rPr lang="zh-CN" altLang="en-US"/>
              <a:t>和</a:t>
            </a:r>
            <a:r>
              <a:rPr lang="en-US" altLang="zh-CN"/>
              <a:t>2000nm</a:t>
            </a:r>
            <a:r>
              <a:rPr lang="zh-CN" altLang="en-US"/>
              <a:t>之间的吸收率基本都达到了</a:t>
            </a:r>
            <a:r>
              <a:rPr lang="en-US" altLang="zh-CN"/>
              <a:t>70%</a:t>
            </a:r>
            <a:r>
              <a:rPr lang="zh-CN" altLang="en-US"/>
              <a:t>以上，算法优化后的等离激元结构起到了增强在某些特定波段的光吸收率的作用。</a:t>
            </a:r>
            <a:endParaRPr lang="zh-CN" altLang="en-US"/>
          </a:p>
        </p:txBody>
      </p:sp>
      <p:pic>
        <p:nvPicPr>
          <p:cNvPr id="6" name="图片 5"/>
          <p:cNvPicPr>
            <a:picLocks noChangeAspect="1"/>
          </p:cNvPicPr>
          <p:nvPr/>
        </p:nvPicPr>
        <p:blipFill>
          <a:blip r:embed="rId8"/>
          <a:stretch>
            <a:fillRect/>
          </a:stretch>
        </p:blipFill>
        <p:spPr>
          <a:xfrm>
            <a:off x="6144895" y="1897380"/>
            <a:ext cx="5975350" cy="3564255"/>
          </a:xfrm>
          <a:prstGeom prst="rect">
            <a:avLst/>
          </a:prstGeom>
        </p:spPr>
      </p:pic>
      <p:pic>
        <p:nvPicPr>
          <p:cNvPr id="5" name="图片 4"/>
          <p:cNvPicPr>
            <a:picLocks noChangeAspect="1"/>
          </p:cNvPicPr>
          <p:nvPr/>
        </p:nvPicPr>
        <p:blipFill>
          <a:blip r:embed="rId9"/>
          <a:stretch>
            <a:fillRect/>
          </a:stretch>
        </p:blipFill>
        <p:spPr>
          <a:xfrm>
            <a:off x="93980" y="1905635"/>
            <a:ext cx="5871210" cy="3556000"/>
          </a:xfrm>
          <a:prstGeom prst="rect">
            <a:avLst/>
          </a:prstGeom>
        </p:spPr>
      </p:pic>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dirty="0"/>
              <a:t>研究背景</a:t>
            </a:r>
            <a:endParaRPr lang="zh-CN" altLang="en-US" dirty="0"/>
          </a:p>
        </p:txBody>
      </p:sp>
      <p:sp>
        <p:nvSpPr>
          <p:cNvPr id="4" name="文本占位符 3"/>
          <p:cNvSpPr>
            <a:spLocks noGrp="1"/>
          </p:cNvSpPr>
          <p:nvPr>
            <p:ph type="body" idx="1"/>
            <p:custDataLst>
              <p:tags r:id="rId2"/>
            </p:custDataLst>
          </p:nvPr>
        </p:nvSpPr>
        <p:spPr/>
        <p:txBody>
          <a:bodyPr/>
          <a:lstStyle/>
          <a:p>
            <a:r>
              <a:rPr dirty="0"/>
              <a:t>关键词</a:t>
            </a:r>
            <a:r>
              <a:rPr lang="en-US" altLang="zh-CN" dirty="0"/>
              <a:t>：</a:t>
            </a:r>
            <a:r>
              <a:rPr dirty="0"/>
              <a:t>等离激元</a:t>
            </a:r>
            <a:r>
              <a:rPr lang="en-US" altLang="zh-CN" dirty="0"/>
              <a:t>；</a:t>
            </a:r>
            <a:r>
              <a:rPr dirty="0"/>
              <a:t>肖特基二极管</a:t>
            </a:r>
            <a:r>
              <a:rPr lang="en-US" altLang="zh-CN" dirty="0"/>
              <a:t>；</a:t>
            </a:r>
            <a:r>
              <a:rPr dirty="0"/>
              <a:t>算法辅助的结构设计；神经网络预测</a:t>
            </a:r>
            <a:r>
              <a:rPr lang="en-US" altLang="zh-CN" dirty="0"/>
              <a:t>；</a:t>
            </a:r>
            <a:endParaRPr lang="en-US" altLang="zh-CN" dirty="0"/>
          </a:p>
        </p:txBody>
      </p:sp>
      <p:sp>
        <p:nvSpPr>
          <p:cNvPr id="5" name="文本占位符 4"/>
          <p:cNvSpPr>
            <a:spLocks noGrp="1"/>
          </p:cNvSpPr>
          <p:nvPr>
            <p:ph type="body" sz="quarter" idx="14"/>
            <p:custDataLst>
              <p:tags r:id="rId3"/>
            </p:custDataLst>
          </p:nvPr>
        </p:nvSpPr>
        <p:spPr/>
        <p:txBody>
          <a:bodyPr>
            <a:normAutofit/>
          </a:bodyPr>
          <a:lstStyle/>
          <a:p>
            <a:r>
              <a:rPr lang="en-US" altLang="zh-CN" dirty="0"/>
              <a:t>PROGRAM </a:t>
            </a:r>
            <a:r>
              <a:rPr lang="en-US" altLang="zh-CN" dirty="0"/>
              <a:t>REPORT</a:t>
            </a:r>
            <a:endParaRPr lang="en-US" altLang="zh-CN" dirty="0"/>
          </a:p>
        </p:txBody>
      </p:sp>
      <p:sp>
        <p:nvSpPr>
          <p:cNvPr id="6" name="文本框 5"/>
          <p:cNvSpPr txBox="1"/>
          <p:nvPr>
            <p:custDataLst>
              <p:tags r:id="rId4"/>
            </p:custDataLst>
          </p:nvPr>
        </p:nvSpPr>
        <p:spPr>
          <a:xfrm>
            <a:off x="759460" y="1849755"/>
            <a:ext cx="2633980" cy="1341120"/>
          </a:xfrm>
          <a:prstGeom prst="rect">
            <a:avLst/>
          </a:prstGeom>
          <a:noFill/>
          <a:ln>
            <a:noFill/>
          </a:ln>
          <a:effectLst/>
        </p:spPr>
        <p:txBody>
          <a:bodyPr wrap="square" rtlCol="0">
            <a:noAutofit/>
          </a:bodyPr>
          <a:lstStyle/>
          <a:p>
            <a:pPr algn="l"/>
            <a:r>
              <a:rPr lang="en-US" altLang="zh-CN" sz="8800" b="1">
                <a:ln w="25400">
                  <a:noFill/>
                </a:ln>
                <a:solidFill>
                  <a:schemeClr val="bg1"/>
                </a:solidFill>
                <a:uFillTx/>
                <a:latin typeface="Caros Heavy" panose="020B0903030302020204" charset="0"/>
                <a:cs typeface="Caros Heavy" panose="020B0903030302020204" charset="0"/>
                <a:sym typeface="+mn-ea"/>
              </a:rPr>
              <a:t>01</a:t>
            </a:r>
            <a:endParaRPr lang="en-US" altLang="zh-CN" sz="8800" b="1">
              <a:ln w="25400">
                <a:noFill/>
              </a:ln>
              <a:solidFill>
                <a:schemeClr val="bg1"/>
              </a:solidFill>
              <a:uFillTx/>
              <a:latin typeface="Caros Heavy" panose="020B0903030302020204" charset="0"/>
              <a:cs typeface="Caros Heavy" panose="020B0903030302020204" charset="0"/>
              <a:sym typeface="+mn-ea"/>
            </a:endParaRPr>
          </a:p>
        </p:txBody>
      </p:sp>
      <p:sp>
        <p:nvSpPr>
          <p:cNvPr id="7" name="文本框 6"/>
          <p:cNvSpPr txBox="1"/>
          <p:nvPr>
            <p:custDataLst>
              <p:tags r:id="rId5"/>
            </p:custDataLst>
          </p:nvPr>
        </p:nvSpPr>
        <p:spPr>
          <a:xfrm>
            <a:off x="10631170" y="5692140"/>
            <a:ext cx="779780" cy="329565"/>
          </a:xfrm>
          <a:prstGeom prst="wedgeRoundRectCallout">
            <a:avLst>
              <a:gd name="adj1" fmla="val -58306"/>
              <a:gd name="adj2" fmla="val 31695"/>
              <a:gd name="adj3" fmla="val 16667"/>
            </a:avLst>
          </a:prstGeom>
          <a:solidFill>
            <a:schemeClr val="bg1"/>
          </a:solidFill>
        </p:spPr>
        <p:txBody>
          <a:bodyPr wrap="square" rtlCol="0" anchor="ctr" anchorCtr="0"/>
          <a:lstStyle/>
          <a:p>
            <a:pPr algn="ctr">
              <a:lnSpc>
                <a:spcPct val="90000"/>
              </a:lnSpc>
              <a:spcBef>
                <a:spcPts val="0"/>
              </a:spcBef>
              <a:spcAft>
                <a:spcPts val="0"/>
              </a:spcAft>
            </a:pPr>
            <a:r>
              <a:rPr lang="en-US" sz="1400" b="1" cap="all">
                <a:solidFill>
                  <a:schemeClr val="accent1"/>
                </a:solidFill>
                <a:uFillTx/>
                <a:latin typeface="Arial" panose="020B0604020202020204" pitchFamily="34" charset="0"/>
                <a:ea typeface="华文细黑" panose="02010600040101010101" charset="-122"/>
                <a:cs typeface="Arial" panose="020B0604020202020204" pitchFamily="34" charset="0"/>
                <a:sym typeface="+mn-ea"/>
              </a:rPr>
              <a:t>#2024</a:t>
            </a:r>
            <a:endParaRPr lang="en-US" sz="1400" b="1" cap="all">
              <a:solidFill>
                <a:schemeClr val="accent1"/>
              </a:solidFill>
              <a:uFillTx/>
              <a:latin typeface="Arial" panose="020B0604020202020204" pitchFamily="34" charset="0"/>
              <a:ea typeface="华文细黑" panose="02010600040101010101" charset="-122"/>
              <a:cs typeface="Arial" panose="020B0604020202020204" pitchFamily="34" charset="0"/>
              <a:sym typeface="+mn-ea"/>
            </a:endParaRPr>
          </a:p>
        </p:txBody>
      </p:sp>
    </p:spTree>
    <p:custDataLst>
      <p:tags r:id="rId6"/>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169535" y="-5168265"/>
            <a:ext cx="185356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en-US" altLang="zh-CN">
                <a:solidFill>
                  <a:schemeClr val="accent1">
                    <a:lumMod val="50000"/>
                  </a:schemeClr>
                </a:solidFill>
                <a:latin typeface="Arial" panose="020B0604020202020204" pitchFamily="34" charset="0"/>
                <a:ea typeface="微软雅黑" panose="020B0503020204020204" charset="-122"/>
              </a:rPr>
              <a:t>PSO</a:t>
            </a:r>
            <a:r>
              <a:rPr lang="zh-CN" altLang="en-US">
                <a:solidFill>
                  <a:schemeClr val="accent1">
                    <a:lumMod val="50000"/>
                  </a:schemeClr>
                </a:solidFill>
                <a:latin typeface="Arial" panose="020B0604020202020204" pitchFamily="34" charset="0"/>
                <a:ea typeface="微软雅黑" panose="020B0503020204020204" charset="-122"/>
              </a:rPr>
              <a:t>算法结构参数输出</a:t>
            </a:r>
            <a:r>
              <a:rPr lang="en-US" altLang="zh-CN">
                <a:solidFill>
                  <a:schemeClr val="accent1">
                    <a:lumMod val="50000"/>
                  </a:schemeClr>
                </a:solidFill>
                <a:latin typeface="Arial" panose="020B0604020202020204" pitchFamily="34" charset="0"/>
                <a:ea typeface="微软雅黑" panose="020B0503020204020204" charset="-122"/>
              </a:rPr>
              <a:t>(</a:t>
            </a:r>
            <a:r>
              <a:rPr lang="zh-CN" altLang="en-US">
                <a:solidFill>
                  <a:schemeClr val="accent1">
                    <a:lumMod val="50000"/>
                  </a:schemeClr>
                </a:solidFill>
                <a:latin typeface="Arial" panose="020B0604020202020204" pitchFamily="34" charset="0"/>
                <a:ea typeface="微软雅黑" panose="020B0503020204020204" charset="-122"/>
              </a:rPr>
              <a:t>窄带优化</a:t>
            </a:r>
            <a:r>
              <a:rPr lang="en-US" altLang="zh-CN">
                <a:solidFill>
                  <a:schemeClr val="accent1">
                    <a:lumMod val="50000"/>
                  </a:schemeClr>
                </a:solidFill>
                <a:latin typeface="Arial" panose="020B0604020202020204" pitchFamily="34" charset="0"/>
                <a:ea typeface="微软雅黑" panose="020B0503020204020204" charset="-122"/>
              </a:rPr>
              <a:t>)</a:t>
            </a:r>
            <a:endParaRPr lang="en-US" altLang="zh-CN">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672590" y="981075"/>
            <a:ext cx="9999345"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利用粒子群算法改变结构参数</a:t>
            </a:r>
            <a:r>
              <a:rPr lang="en-US" altLang="zh-CN" sz="2000" dirty="0">
                <a:solidFill>
                  <a:schemeClr val="bg1"/>
                </a:solidFill>
                <a:latin typeface="Arial" panose="020B0604020202020204" pitchFamily="34" charset="0"/>
                <a:ea typeface="微软雅黑" panose="020B0503020204020204" charset="-122"/>
              </a:rPr>
              <a:t>，</a:t>
            </a:r>
            <a:r>
              <a:rPr lang="zh-CN" altLang="en-US" sz="2000" dirty="0">
                <a:solidFill>
                  <a:schemeClr val="bg1"/>
                </a:solidFill>
                <a:latin typeface="Arial" panose="020B0604020202020204" pitchFamily="34" charset="0"/>
                <a:ea typeface="微软雅黑" panose="020B0503020204020204" charset="-122"/>
              </a:rPr>
              <a:t>结合神经网络的预测所找到的全局最优的</a:t>
            </a:r>
            <a:r>
              <a:rPr lang="zh-CN" altLang="en-US" sz="2000" dirty="0">
                <a:solidFill>
                  <a:schemeClr val="bg1"/>
                </a:solidFill>
                <a:latin typeface="Arial" panose="020B0604020202020204" pitchFamily="34" charset="0"/>
                <a:ea typeface="微软雅黑" panose="020B0503020204020204" charset="-122"/>
              </a:rPr>
              <a:t>结构参数</a:t>
            </a:r>
            <a:endParaRPr lang="zh-CN" altLang="en-US" sz="2000" dirty="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nvPicPr>
        <p:blipFill>
          <a:blip r:embed="rId8"/>
          <a:stretch>
            <a:fillRect/>
          </a:stretch>
        </p:blipFill>
        <p:spPr>
          <a:xfrm>
            <a:off x="3502660" y="2846070"/>
            <a:ext cx="5423535" cy="3363595"/>
          </a:xfrm>
          <a:prstGeom prst="rect">
            <a:avLst/>
          </a:prstGeom>
        </p:spPr>
      </p:pic>
      <p:pic>
        <p:nvPicPr>
          <p:cNvPr id="7" name="图片 6"/>
          <p:cNvPicPr>
            <a:picLocks noChangeAspect="1"/>
          </p:cNvPicPr>
          <p:nvPr/>
        </p:nvPicPr>
        <p:blipFill>
          <a:blip r:embed="rId9"/>
          <a:stretch>
            <a:fillRect/>
          </a:stretch>
        </p:blipFill>
        <p:spPr>
          <a:xfrm>
            <a:off x="1075690" y="1725930"/>
            <a:ext cx="10185400" cy="943610"/>
          </a:xfrm>
          <a:prstGeom prst="rect">
            <a:avLst/>
          </a:prstGeom>
        </p:spPr>
      </p:pic>
    </p:spTree>
    <p:custDataLst>
      <p:tags r:id="rId10"/>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5006340" y="-5004435"/>
            <a:ext cx="2180590"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zh-CN" altLang="en-US">
                <a:solidFill>
                  <a:schemeClr val="accent1">
                    <a:lumMod val="50000"/>
                  </a:schemeClr>
                </a:solidFill>
                <a:latin typeface="Arial" panose="020B0604020202020204" pitchFamily="34" charset="0"/>
                <a:ea typeface="微软雅黑" panose="020B0503020204020204" charset="-122"/>
              </a:rPr>
              <a:t>算法优化结构的吸收率评估</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181100" y="981075"/>
            <a:ext cx="9513570"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sz="2000" dirty="0">
                <a:solidFill>
                  <a:schemeClr val="bg1"/>
                </a:solidFill>
                <a:latin typeface="Arial" panose="020B0604020202020204" pitchFamily="34" charset="0"/>
                <a:ea typeface="微软雅黑" panose="020B0503020204020204" charset="-122"/>
              </a:rPr>
              <a:t>评估算法优化出的结构的光谱响应范围以及在响应光谱处的结构的吸收率的大小</a:t>
            </a:r>
            <a:endParaRPr lang="zh-CN" sz="2000" dirty="0">
              <a:solidFill>
                <a:schemeClr val="bg1"/>
              </a:solidFill>
              <a:latin typeface="Arial" panose="020B0604020202020204" pitchFamily="34" charset="0"/>
              <a:ea typeface="微软雅黑" panose="020B0503020204020204" charset="-122"/>
            </a:endParaRPr>
          </a:p>
        </p:txBody>
      </p:sp>
      <p:sp>
        <p:nvSpPr>
          <p:cNvPr id="7" name="文本框 6"/>
          <p:cNvSpPr txBox="1"/>
          <p:nvPr/>
        </p:nvSpPr>
        <p:spPr>
          <a:xfrm>
            <a:off x="1572260" y="5758815"/>
            <a:ext cx="9659620" cy="916940"/>
          </a:xfrm>
          <a:prstGeom prst="rect">
            <a:avLst/>
          </a:prstGeom>
          <a:noFill/>
        </p:spPr>
        <p:txBody>
          <a:bodyPr wrap="square" rtlCol="0">
            <a:noAutofit/>
          </a:bodyPr>
          <a:p>
            <a:r>
              <a:rPr lang="zh-CN" altLang="en-US"/>
              <a:t>从吸收率曲线可以看出等离激元结构在</a:t>
            </a:r>
            <a:r>
              <a:rPr lang="en-US"/>
              <a:t>1000nm</a:t>
            </a:r>
            <a:r>
              <a:rPr lang="zh-CN" altLang="en-US"/>
              <a:t>和</a:t>
            </a:r>
            <a:r>
              <a:rPr lang="en-US" altLang="zh-CN"/>
              <a:t>2000nm</a:t>
            </a:r>
            <a:r>
              <a:rPr lang="zh-CN" altLang="en-US"/>
              <a:t>之间的吸收率基本都达到了</a:t>
            </a:r>
            <a:r>
              <a:rPr lang="en-US" altLang="zh-CN"/>
              <a:t>70%</a:t>
            </a:r>
            <a:r>
              <a:rPr lang="zh-CN" altLang="en-US"/>
              <a:t>以上，算法优化后的等离激元结构起到了增强在某些特定波段的光吸收率的作用。</a:t>
            </a:r>
            <a:endParaRPr lang="zh-CN" altLang="en-US"/>
          </a:p>
        </p:txBody>
      </p:sp>
      <p:pic>
        <p:nvPicPr>
          <p:cNvPr id="2" name="图片 1"/>
          <p:cNvPicPr>
            <a:picLocks noChangeAspect="1"/>
          </p:cNvPicPr>
          <p:nvPr/>
        </p:nvPicPr>
        <p:blipFill>
          <a:blip r:embed="rId8"/>
          <a:stretch>
            <a:fillRect/>
          </a:stretch>
        </p:blipFill>
        <p:spPr>
          <a:xfrm>
            <a:off x="344170" y="1897380"/>
            <a:ext cx="5929630" cy="3587750"/>
          </a:xfrm>
          <a:prstGeom prst="rect">
            <a:avLst/>
          </a:prstGeom>
        </p:spPr>
      </p:pic>
      <p:pic>
        <p:nvPicPr>
          <p:cNvPr id="8" name="图片 7"/>
          <p:cNvPicPr>
            <a:picLocks noChangeAspect="1"/>
          </p:cNvPicPr>
          <p:nvPr/>
        </p:nvPicPr>
        <p:blipFill>
          <a:blip r:embed="rId9"/>
          <a:stretch>
            <a:fillRect/>
          </a:stretch>
        </p:blipFill>
        <p:spPr>
          <a:xfrm>
            <a:off x="6273800" y="1899285"/>
            <a:ext cx="5937250" cy="3585845"/>
          </a:xfrm>
          <a:prstGeom prst="rect">
            <a:avLst/>
          </a:prstGeom>
        </p:spPr>
      </p:pic>
    </p:spTree>
    <p:custDataLst>
      <p:tags r:id="rId10"/>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t>谢谢大家</a:t>
            </a:r>
            <a:endParaRPr lang="zh-CN" altLang="en-US" dirty="0"/>
          </a:p>
        </p:txBody>
      </p:sp>
      <p:sp>
        <p:nvSpPr>
          <p:cNvPr id="3" name="文本占位符 2"/>
          <p:cNvSpPr>
            <a:spLocks noGrp="1"/>
          </p:cNvSpPr>
          <p:nvPr>
            <p:ph type="body" sz="quarter" idx="10"/>
            <p:custDataLst>
              <p:tags r:id="rId2"/>
            </p:custDataLst>
          </p:nvPr>
        </p:nvSpPr>
        <p:spPr/>
        <p:txBody>
          <a:bodyPr>
            <a:normAutofit fontScale="92500"/>
          </a:bodyPr>
          <a:lstStyle/>
          <a:p>
            <a:r>
              <a:rPr lang="en-US" altLang="zh-CN" dirty="0"/>
              <a:t>Thanks For Your Watching.</a:t>
            </a:r>
            <a:endParaRPr lang="en-US" altLang="zh-CN"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泪滴形 5"/>
          <p:cNvSpPr/>
          <p:nvPr>
            <p:custDataLst>
              <p:tags r:id="rId1"/>
            </p:custDataLst>
          </p:nvPr>
        </p:nvSpPr>
        <p:spPr>
          <a:xfrm>
            <a:off x="4393565" y="4061460"/>
            <a:ext cx="1644650" cy="1644650"/>
          </a:xfrm>
          <a:prstGeom prst="teardrop">
            <a:avLst/>
          </a:prstGeom>
          <a:gradFill>
            <a:gsLst>
              <a:gs pos="0">
                <a:schemeClr val="accent1">
                  <a:alpha val="66000"/>
                </a:schemeClr>
              </a:gs>
              <a:gs pos="84000">
                <a:schemeClr val="accent1"/>
              </a:gs>
            </a:gsLst>
            <a:lin ang="14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39" name="泪滴形 38"/>
          <p:cNvSpPr/>
          <p:nvPr>
            <p:custDataLst>
              <p:tags r:id="rId2"/>
            </p:custDataLst>
          </p:nvPr>
        </p:nvSpPr>
        <p:spPr>
          <a:xfrm flipH="1">
            <a:off x="6186805" y="4061460"/>
            <a:ext cx="1644650" cy="1644650"/>
          </a:xfrm>
          <a:prstGeom prst="teardrop">
            <a:avLst/>
          </a:prstGeom>
          <a:gradFill>
            <a:gsLst>
              <a:gs pos="0">
                <a:schemeClr val="accent1">
                  <a:alpha val="66000"/>
                </a:schemeClr>
              </a:gs>
              <a:gs pos="84000">
                <a:schemeClr val="accent1"/>
              </a:gs>
            </a:gsLst>
            <a:lin ang="14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40" name="泪滴形 39"/>
          <p:cNvSpPr/>
          <p:nvPr>
            <p:custDataLst>
              <p:tags r:id="rId3"/>
            </p:custDataLst>
          </p:nvPr>
        </p:nvSpPr>
        <p:spPr>
          <a:xfrm flipV="1">
            <a:off x="4408170" y="2266950"/>
            <a:ext cx="1644650" cy="1644650"/>
          </a:xfrm>
          <a:prstGeom prst="teardrop">
            <a:avLst/>
          </a:prstGeom>
          <a:gradFill>
            <a:gsLst>
              <a:gs pos="0">
                <a:schemeClr val="accent1">
                  <a:alpha val="66000"/>
                </a:schemeClr>
              </a:gs>
              <a:gs pos="84000">
                <a:schemeClr val="accent1"/>
              </a:gs>
            </a:gsLst>
            <a:lin ang="14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41" name="泪滴形 40"/>
          <p:cNvSpPr/>
          <p:nvPr>
            <p:custDataLst>
              <p:tags r:id="rId4"/>
            </p:custDataLst>
          </p:nvPr>
        </p:nvSpPr>
        <p:spPr>
          <a:xfrm flipH="1" flipV="1">
            <a:off x="6202045" y="2266950"/>
            <a:ext cx="1644650" cy="1644650"/>
          </a:xfrm>
          <a:prstGeom prst="teardrop">
            <a:avLst/>
          </a:prstGeom>
          <a:gradFill>
            <a:gsLst>
              <a:gs pos="0">
                <a:schemeClr val="accent1">
                  <a:alpha val="66000"/>
                </a:schemeClr>
              </a:gs>
              <a:gs pos="84000">
                <a:schemeClr val="accent1"/>
              </a:gs>
            </a:gsLst>
            <a:lin ang="14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4" name="文本框 13"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p:cNvSpPr txBox="1"/>
          <p:nvPr>
            <p:custDataLst>
              <p:tags r:id="rId5"/>
            </p:custDataLst>
          </p:nvPr>
        </p:nvSpPr>
        <p:spPr>
          <a:xfrm>
            <a:off x="282575" y="1901190"/>
            <a:ext cx="4390390" cy="52197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pPr>
            <a:r>
              <a:rPr kumimoji="0" lang="zh-CN" altLang="en-US" sz="2800" b="1" i="0" baseline="0" noProof="0">
                <a:ln>
                  <a:noFill/>
                </a:ln>
                <a:solidFill>
                  <a:schemeClr val="accent1">
                    <a:lumMod val="50000"/>
                  </a:schemeClr>
                </a:solidFill>
                <a:effectLst/>
                <a:uLnTx/>
                <a:uFillTx/>
                <a:latin typeface="Arial" panose="020B0604020202020204" pitchFamily="34" charset="0"/>
                <a:ea typeface="微软雅黑" panose="020B0503020204020204" charset="-122"/>
                <a:cs typeface="+mn-cs"/>
              </a:rPr>
              <a:t>传统硅基光电探测器</a:t>
            </a:r>
            <a:endParaRPr kumimoji="0" lang="zh-CN" altLang="en-US" sz="2800" b="1" i="0" baseline="0" noProof="0">
              <a:ln>
                <a:noFill/>
              </a:ln>
              <a:solidFill>
                <a:schemeClr val="accent1">
                  <a:lumMod val="50000"/>
                </a:schemeClr>
              </a:solidFill>
              <a:effectLst/>
              <a:uLnTx/>
              <a:uFillTx/>
              <a:latin typeface="Arial" panose="020B0604020202020204" pitchFamily="34" charset="0"/>
              <a:ea typeface="微软雅黑" panose="020B0503020204020204" charset="-122"/>
              <a:cs typeface="+mn-cs"/>
            </a:endParaRPr>
          </a:p>
        </p:txBody>
      </p:sp>
      <p:sp>
        <p:nvSpPr>
          <p:cNvPr id="11" name="任意多边形: 形状 10"/>
          <p:cNvSpPr/>
          <p:nvPr>
            <p:custDataLst>
              <p:tags r:id="rId6"/>
            </p:custDataLst>
          </p:nvPr>
        </p:nvSpPr>
        <p:spPr>
          <a:xfrm>
            <a:off x="6694805" y="2805430"/>
            <a:ext cx="659130" cy="613411"/>
          </a:xfrm>
          <a:custGeom>
            <a:avLst/>
            <a:gdLst>
              <a:gd name="connsiteX0" fmla="*/ 257828 w 659130"/>
              <a:gd name="connsiteY0" fmla="*/ 280761 h 613411"/>
              <a:gd name="connsiteX1" fmla="*/ 401120 w 659130"/>
              <a:gd name="connsiteY1" fmla="*/ 280761 h 613411"/>
              <a:gd name="connsiteX2" fmla="*/ 429061 w 659130"/>
              <a:gd name="connsiteY2" fmla="*/ 308714 h 613411"/>
              <a:gd name="connsiteX3" fmla="*/ 401124 w 659130"/>
              <a:gd name="connsiteY3" fmla="*/ 336667 h 613411"/>
              <a:gd name="connsiteX4" fmla="*/ 257828 w 659130"/>
              <a:gd name="connsiteY4" fmla="*/ 336667 h 613411"/>
              <a:gd name="connsiteX5" fmla="*/ 229887 w 659130"/>
              <a:gd name="connsiteY5" fmla="*/ 308714 h 613411"/>
              <a:gd name="connsiteX6" fmla="*/ 257828 w 659130"/>
              <a:gd name="connsiteY6" fmla="*/ 280761 h 613411"/>
              <a:gd name="connsiteX7" fmla="*/ 257828 w 659130"/>
              <a:gd name="connsiteY7" fmla="*/ 163398 h 613411"/>
              <a:gd name="connsiteX8" fmla="*/ 401120 w 659130"/>
              <a:gd name="connsiteY8" fmla="*/ 163398 h 613411"/>
              <a:gd name="connsiteX9" fmla="*/ 429061 w 659130"/>
              <a:gd name="connsiteY9" fmla="*/ 191351 h 613411"/>
              <a:gd name="connsiteX10" fmla="*/ 401124 w 659130"/>
              <a:gd name="connsiteY10" fmla="*/ 219303 h 613411"/>
              <a:gd name="connsiteX11" fmla="*/ 257828 w 659130"/>
              <a:gd name="connsiteY11" fmla="*/ 219303 h 613411"/>
              <a:gd name="connsiteX12" fmla="*/ 229887 w 659130"/>
              <a:gd name="connsiteY12" fmla="*/ 191351 h 613411"/>
              <a:gd name="connsiteX13" fmla="*/ 257828 w 659130"/>
              <a:gd name="connsiteY13" fmla="*/ 163398 h 613411"/>
              <a:gd name="connsiteX14" fmla="*/ 55882 w 659130"/>
              <a:gd name="connsiteY14" fmla="*/ 55867 h 613411"/>
              <a:gd name="connsiteX15" fmla="*/ 55882 w 659130"/>
              <a:gd name="connsiteY15" fmla="*/ 433183 h 613411"/>
              <a:gd name="connsiteX16" fmla="*/ 218832 w 659130"/>
              <a:gd name="connsiteY16" fmla="*/ 433183 h 613411"/>
              <a:gd name="connsiteX17" fmla="*/ 264691 w 659130"/>
              <a:gd name="connsiteY17" fmla="*/ 457154 h 613411"/>
              <a:gd name="connsiteX18" fmla="*/ 329744 w 659130"/>
              <a:gd name="connsiteY18" fmla="*/ 550648 h 613411"/>
              <a:gd name="connsiteX19" fmla="*/ 396324 w 659130"/>
              <a:gd name="connsiteY19" fmla="*/ 456088 h 613411"/>
              <a:gd name="connsiteX20" fmla="*/ 440473 w 659130"/>
              <a:gd name="connsiteY20" fmla="*/ 433187 h 613411"/>
              <a:gd name="connsiteX21" fmla="*/ 535492 w 659130"/>
              <a:gd name="connsiteY21" fmla="*/ 433187 h 613411"/>
              <a:gd name="connsiteX22" fmla="*/ 603317 w 659130"/>
              <a:gd name="connsiteY22" fmla="*/ 365335 h 613411"/>
              <a:gd name="connsiteX23" fmla="*/ 603317 w 659130"/>
              <a:gd name="connsiteY23" fmla="*/ 55867 h 613411"/>
              <a:gd name="connsiteX24" fmla="*/ 46284 w 659130"/>
              <a:gd name="connsiteY24" fmla="*/ 0 h 613411"/>
              <a:gd name="connsiteX25" fmla="*/ 612848 w 659130"/>
              <a:gd name="connsiteY25" fmla="*/ 0 h 613411"/>
              <a:gd name="connsiteX26" fmla="*/ 659130 w 659130"/>
              <a:gd name="connsiteY26" fmla="*/ 46302 h 613411"/>
              <a:gd name="connsiteX27" fmla="*/ 659130 w 659130"/>
              <a:gd name="connsiteY27" fmla="*/ 365331 h 613411"/>
              <a:gd name="connsiteX28" fmla="*/ 535461 w 659130"/>
              <a:gd name="connsiteY28" fmla="*/ 489054 h 613411"/>
              <a:gd name="connsiteX29" fmla="*/ 441402 w 659130"/>
              <a:gd name="connsiteY29" fmla="*/ 489054 h 613411"/>
              <a:gd name="connsiteX30" fmla="*/ 367781 w 659130"/>
              <a:gd name="connsiteY30" fmla="*/ 593608 h 613411"/>
              <a:gd name="connsiteX31" fmla="*/ 329672 w 659130"/>
              <a:gd name="connsiteY31" fmla="*/ 613411 h 613411"/>
              <a:gd name="connsiteX32" fmla="*/ 329527 w 659130"/>
              <a:gd name="connsiteY32" fmla="*/ 613411 h 613411"/>
              <a:gd name="connsiteX33" fmla="*/ 291418 w 659130"/>
              <a:gd name="connsiteY33" fmla="*/ 593423 h 613411"/>
              <a:gd name="connsiteX34" fmla="*/ 218835 w 659130"/>
              <a:gd name="connsiteY34" fmla="*/ 489085 h 613411"/>
              <a:gd name="connsiteX35" fmla="*/ 46284 w 659130"/>
              <a:gd name="connsiteY35" fmla="*/ 489085 h 613411"/>
              <a:gd name="connsiteX36" fmla="*/ 0 w 659130"/>
              <a:gd name="connsiteY36" fmla="*/ 442783 h 613411"/>
              <a:gd name="connsiteX37" fmla="*/ 0 w 659130"/>
              <a:gd name="connsiteY37" fmla="*/ 46302 h 613411"/>
              <a:gd name="connsiteX38" fmla="*/ 46284 w 659130"/>
              <a:gd name="connsiteY38" fmla="*/ 0 h 6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59130" h="613411">
                <a:moveTo>
                  <a:pt x="257828" y="280761"/>
                </a:moveTo>
                <a:lnTo>
                  <a:pt x="401120" y="280761"/>
                </a:lnTo>
                <a:cubicBezTo>
                  <a:pt x="416547" y="280761"/>
                  <a:pt x="429061" y="293278"/>
                  <a:pt x="429061" y="308714"/>
                </a:cubicBezTo>
                <a:cubicBezTo>
                  <a:pt x="429027" y="324150"/>
                  <a:pt x="416550" y="336667"/>
                  <a:pt x="401124" y="336667"/>
                </a:cubicBezTo>
                <a:lnTo>
                  <a:pt x="257828" y="336667"/>
                </a:lnTo>
                <a:cubicBezTo>
                  <a:pt x="242402" y="336667"/>
                  <a:pt x="229887" y="324150"/>
                  <a:pt x="229887" y="308714"/>
                </a:cubicBezTo>
                <a:cubicBezTo>
                  <a:pt x="229887" y="293278"/>
                  <a:pt x="242398" y="280761"/>
                  <a:pt x="257828" y="280761"/>
                </a:cubicBezTo>
                <a:close/>
                <a:moveTo>
                  <a:pt x="257828" y="163398"/>
                </a:moveTo>
                <a:lnTo>
                  <a:pt x="401120" y="163398"/>
                </a:lnTo>
                <a:cubicBezTo>
                  <a:pt x="416547" y="163398"/>
                  <a:pt x="429061" y="175914"/>
                  <a:pt x="429061" y="191351"/>
                </a:cubicBezTo>
                <a:cubicBezTo>
                  <a:pt x="429061" y="206787"/>
                  <a:pt x="416550" y="219303"/>
                  <a:pt x="401124" y="219303"/>
                </a:cubicBezTo>
                <a:lnTo>
                  <a:pt x="257828" y="219303"/>
                </a:lnTo>
                <a:cubicBezTo>
                  <a:pt x="242402" y="219303"/>
                  <a:pt x="229887" y="206787"/>
                  <a:pt x="229887" y="191351"/>
                </a:cubicBezTo>
                <a:cubicBezTo>
                  <a:pt x="229887" y="175914"/>
                  <a:pt x="242398" y="163398"/>
                  <a:pt x="257828" y="163398"/>
                </a:cubicBezTo>
                <a:close/>
                <a:moveTo>
                  <a:pt x="55882" y="55867"/>
                </a:moveTo>
                <a:lnTo>
                  <a:pt x="55882" y="433183"/>
                </a:lnTo>
                <a:lnTo>
                  <a:pt x="218832" y="433183"/>
                </a:lnTo>
                <a:cubicBezTo>
                  <a:pt x="237102" y="433183"/>
                  <a:pt x="254238" y="442146"/>
                  <a:pt x="264691" y="457154"/>
                </a:cubicBezTo>
                <a:lnTo>
                  <a:pt x="329744" y="550648"/>
                </a:lnTo>
                <a:lnTo>
                  <a:pt x="396324" y="456088"/>
                </a:lnTo>
                <a:cubicBezTo>
                  <a:pt x="406420" y="441721"/>
                  <a:pt x="422950" y="433187"/>
                  <a:pt x="440473" y="433187"/>
                </a:cubicBezTo>
                <a:lnTo>
                  <a:pt x="535492" y="433187"/>
                </a:lnTo>
                <a:cubicBezTo>
                  <a:pt x="572888" y="433187"/>
                  <a:pt x="603317" y="402746"/>
                  <a:pt x="603317" y="365335"/>
                </a:cubicBezTo>
                <a:lnTo>
                  <a:pt x="603317" y="55867"/>
                </a:lnTo>
                <a:close/>
                <a:moveTo>
                  <a:pt x="46284" y="0"/>
                </a:moveTo>
                <a:lnTo>
                  <a:pt x="612848" y="0"/>
                </a:lnTo>
                <a:cubicBezTo>
                  <a:pt x="638369" y="0"/>
                  <a:pt x="659130" y="20769"/>
                  <a:pt x="659130" y="46302"/>
                </a:cubicBezTo>
                <a:lnTo>
                  <a:pt x="659130" y="365331"/>
                </a:lnTo>
                <a:cubicBezTo>
                  <a:pt x="659130" y="433540"/>
                  <a:pt x="603639" y="489054"/>
                  <a:pt x="535461" y="489054"/>
                </a:cubicBezTo>
                <a:lnTo>
                  <a:pt x="441402" y="489054"/>
                </a:lnTo>
                <a:lnTo>
                  <a:pt x="367781" y="593608"/>
                </a:lnTo>
                <a:cubicBezTo>
                  <a:pt x="359034" y="606015"/>
                  <a:pt x="344813" y="613411"/>
                  <a:pt x="329672" y="613411"/>
                </a:cubicBezTo>
                <a:cubicBezTo>
                  <a:pt x="329637" y="613411"/>
                  <a:pt x="329566" y="613411"/>
                  <a:pt x="329527" y="613411"/>
                </a:cubicBezTo>
                <a:cubicBezTo>
                  <a:pt x="314348" y="613376"/>
                  <a:pt x="300093" y="605908"/>
                  <a:pt x="291418" y="593423"/>
                </a:cubicBezTo>
                <a:lnTo>
                  <a:pt x="218835" y="489085"/>
                </a:lnTo>
                <a:lnTo>
                  <a:pt x="46284" y="489085"/>
                </a:lnTo>
                <a:cubicBezTo>
                  <a:pt x="20761" y="489085"/>
                  <a:pt x="0" y="468316"/>
                  <a:pt x="0" y="442783"/>
                </a:cubicBezTo>
                <a:lnTo>
                  <a:pt x="0" y="46302"/>
                </a:lnTo>
                <a:cubicBezTo>
                  <a:pt x="0" y="20769"/>
                  <a:pt x="20761" y="0"/>
                  <a:pt x="46284" y="0"/>
                </a:cubicBezTo>
                <a:close/>
              </a:path>
            </a:pathLst>
          </a:custGeom>
          <a:solidFill>
            <a:schemeClr val="bg1"/>
          </a:solidFill>
          <a:ln w="4753" cap="flat">
            <a:noFill/>
            <a:prstDash val="solid"/>
            <a:miter/>
          </a:ln>
        </p:spPr>
        <p:txBody>
          <a:bodyPr wrap="square" rtlCol="0" anchor="ctr">
            <a:noAutofit/>
          </a:bodyPr>
          <a:lstStyle/>
          <a:p>
            <a:endParaRPr lang="zh-CN" altLang="en-US">
              <a:solidFill>
                <a:schemeClr val="bg1"/>
              </a:solidFill>
              <a:ea typeface="微软雅黑" panose="020B0503020204020204" charset="-122"/>
            </a:endParaRPr>
          </a:p>
        </p:txBody>
      </p:sp>
      <p:sp>
        <p:nvSpPr>
          <p:cNvPr id="9" name="任意多边形: 形状 8"/>
          <p:cNvSpPr/>
          <p:nvPr>
            <p:custDataLst>
              <p:tags r:id="rId7"/>
            </p:custDataLst>
          </p:nvPr>
        </p:nvSpPr>
        <p:spPr>
          <a:xfrm>
            <a:off x="4900930" y="2759710"/>
            <a:ext cx="659131" cy="659131"/>
          </a:xfrm>
          <a:custGeom>
            <a:avLst/>
            <a:gdLst>
              <a:gd name="connsiteX0" fmla="*/ 327092 w 659131"/>
              <a:gd name="connsiteY0" fmla="*/ 171155 h 659131"/>
              <a:gd name="connsiteX1" fmla="*/ 355492 w 659131"/>
              <a:gd name="connsiteY1" fmla="*/ 199556 h 659131"/>
              <a:gd name="connsiteX2" fmla="*/ 355492 w 659131"/>
              <a:gd name="connsiteY2" fmla="*/ 381530 h 659131"/>
              <a:gd name="connsiteX3" fmla="*/ 445387 w 659131"/>
              <a:gd name="connsiteY3" fmla="*/ 291629 h 659131"/>
              <a:gd name="connsiteX4" fmla="*/ 465458 w 659131"/>
              <a:gd name="connsiteY4" fmla="*/ 283310 h 659131"/>
              <a:gd name="connsiteX5" fmla="*/ 485528 w 659131"/>
              <a:gd name="connsiteY5" fmla="*/ 291629 h 659131"/>
              <a:gd name="connsiteX6" fmla="*/ 485528 w 659131"/>
              <a:gd name="connsiteY6" fmla="*/ 331773 h 659131"/>
              <a:gd name="connsiteX7" fmla="*/ 350040 w 659131"/>
              <a:gd name="connsiteY7" fmla="*/ 467269 h 659131"/>
              <a:gd name="connsiteX8" fmla="*/ 329950 w 659131"/>
              <a:gd name="connsiteY8" fmla="*/ 475580 h 659131"/>
              <a:gd name="connsiteX9" fmla="*/ 328755 w 659131"/>
              <a:gd name="connsiteY9" fmla="*/ 475084 h 659131"/>
              <a:gd name="connsiteX10" fmla="*/ 327557 w 659131"/>
              <a:gd name="connsiteY10" fmla="*/ 475580 h 659131"/>
              <a:gd name="connsiteX11" fmla="*/ 307506 w 659131"/>
              <a:gd name="connsiteY11" fmla="*/ 467269 h 659131"/>
              <a:gd name="connsiteX12" fmla="*/ 172017 w 659131"/>
              <a:gd name="connsiteY12" fmla="*/ 331773 h 659131"/>
              <a:gd name="connsiteX13" fmla="*/ 172017 w 659131"/>
              <a:gd name="connsiteY13" fmla="*/ 291629 h 659131"/>
              <a:gd name="connsiteX14" fmla="*/ 212158 w 659131"/>
              <a:gd name="connsiteY14" fmla="*/ 291629 h 659131"/>
              <a:gd name="connsiteX15" fmla="*/ 298691 w 659131"/>
              <a:gd name="connsiteY15" fmla="*/ 378167 h 659131"/>
              <a:gd name="connsiteX16" fmla="*/ 298691 w 659131"/>
              <a:gd name="connsiteY16" fmla="*/ 199556 h 659131"/>
              <a:gd name="connsiteX17" fmla="*/ 327092 w 659131"/>
              <a:gd name="connsiteY17" fmla="*/ 171155 h 659131"/>
              <a:gd name="connsiteX18" fmla="*/ 56763 w 659131"/>
              <a:gd name="connsiteY18" fmla="*/ 56762 h 659131"/>
              <a:gd name="connsiteX19" fmla="*/ 56763 w 659131"/>
              <a:gd name="connsiteY19" fmla="*/ 602366 h 659131"/>
              <a:gd name="connsiteX20" fmla="*/ 528522 w 659131"/>
              <a:gd name="connsiteY20" fmla="*/ 602366 h 659131"/>
              <a:gd name="connsiteX21" fmla="*/ 602338 w 659131"/>
              <a:gd name="connsiteY21" fmla="*/ 528546 h 659131"/>
              <a:gd name="connsiteX22" fmla="*/ 602338 w 659131"/>
              <a:gd name="connsiteY22" fmla="*/ 56762 h 659131"/>
              <a:gd name="connsiteX23" fmla="*/ 47981 w 659131"/>
              <a:gd name="connsiteY23" fmla="*/ 0 h 659131"/>
              <a:gd name="connsiteX24" fmla="*/ 611149 w 659131"/>
              <a:gd name="connsiteY24" fmla="*/ 0 h 659131"/>
              <a:gd name="connsiteX25" fmla="*/ 659131 w 659131"/>
              <a:gd name="connsiteY25" fmla="*/ 47984 h 659131"/>
              <a:gd name="connsiteX26" fmla="*/ 659131 w 659131"/>
              <a:gd name="connsiteY26" fmla="*/ 528546 h 659131"/>
              <a:gd name="connsiteX27" fmla="*/ 528522 w 659131"/>
              <a:gd name="connsiteY27" fmla="*/ 659131 h 659131"/>
              <a:gd name="connsiteX28" fmla="*/ 47981 w 659131"/>
              <a:gd name="connsiteY28" fmla="*/ 659131 h 659131"/>
              <a:gd name="connsiteX29" fmla="*/ 0 w 659131"/>
              <a:gd name="connsiteY29" fmla="*/ 611147 h 659131"/>
              <a:gd name="connsiteX30" fmla="*/ 0 w 659131"/>
              <a:gd name="connsiteY30" fmla="*/ 47984 h 659131"/>
              <a:gd name="connsiteX31" fmla="*/ 47981 w 659131"/>
              <a:gd name="connsiteY31"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9131" h="659131">
                <a:moveTo>
                  <a:pt x="327092" y="171155"/>
                </a:moveTo>
                <a:cubicBezTo>
                  <a:pt x="342772" y="171155"/>
                  <a:pt x="355492" y="183872"/>
                  <a:pt x="355492" y="199556"/>
                </a:cubicBezTo>
                <a:lnTo>
                  <a:pt x="355492" y="381530"/>
                </a:lnTo>
                <a:lnTo>
                  <a:pt x="445387" y="291629"/>
                </a:lnTo>
                <a:cubicBezTo>
                  <a:pt x="450933" y="286083"/>
                  <a:pt x="458195" y="283310"/>
                  <a:pt x="465458" y="283310"/>
                </a:cubicBezTo>
                <a:cubicBezTo>
                  <a:pt x="472720" y="283310"/>
                  <a:pt x="479982" y="286083"/>
                  <a:pt x="485528" y="291629"/>
                </a:cubicBezTo>
                <a:cubicBezTo>
                  <a:pt x="496620" y="302722"/>
                  <a:pt x="496620" y="320680"/>
                  <a:pt x="485528" y="331773"/>
                </a:cubicBezTo>
                <a:lnTo>
                  <a:pt x="350040" y="467269"/>
                </a:lnTo>
                <a:cubicBezTo>
                  <a:pt x="344476" y="472798"/>
                  <a:pt x="337213" y="475580"/>
                  <a:pt x="329950" y="475580"/>
                </a:cubicBezTo>
                <a:lnTo>
                  <a:pt x="328755" y="475084"/>
                </a:lnTo>
                <a:lnTo>
                  <a:pt x="327557" y="475580"/>
                </a:lnTo>
                <a:cubicBezTo>
                  <a:pt x="320294" y="475580"/>
                  <a:pt x="313031" y="472798"/>
                  <a:pt x="307506" y="467269"/>
                </a:cubicBezTo>
                <a:lnTo>
                  <a:pt x="172017" y="331773"/>
                </a:lnTo>
                <a:cubicBezTo>
                  <a:pt x="160924" y="320680"/>
                  <a:pt x="160924" y="302722"/>
                  <a:pt x="172017" y="291629"/>
                </a:cubicBezTo>
                <a:cubicBezTo>
                  <a:pt x="183109" y="280536"/>
                  <a:pt x="201065" y="280536"/>
                  <a:pt x="212158" y="291629"/>
                </a:cubicBezTo>
                <a:lnTo>
                  <a:pt x="298691" y="378167"/>
                </a:lnTo>
                <a:lnTo>
                  <a:pt x="298691" y="199556"/>
                </a:lnTo>
                <a:cubicBezTo>
                  <a:pt x="298691" y="183875"/>
                  <a:pt x="311408" y="171155"/>
                  <a:pt x="327092" y="171155"/>
                </a:cubicBezTo>
                <a:close/>
                <a:moveTo>
                  <a:pt x="56763" y="56762"/>
                </a:moveTo>
                <a:cubicBezTo>
                  <a:pt x="56763" y="56762"/>
                  <a:pt x="56763" y="602366"/>
                  <a:pt x="56763" y="602366"/>
                </a:cubicBezTo>
                <a:lnTo>
                  <a:pt x="528522" y="602366"/>
                </a:lnTo>
                <a:cubicBezTo>
                  <a:pt x="569205" y="602366"/>
                  <a:pt x="602338" y="569270"/>
                  <a:pt x="602338" y="528546"/>
                </a:cubicBezTo>
                <a:lnTo>
                  <a:pt x="602338" y="56762"/>
                </a:lnTo>
                <a:close/>
                <a:moveTo>
                  <a:pt x="47981" y="0"/>
                </a:moveTo>
                <a:lnTo>
                  <a:pt x="611149" y="0"/>
                </a:lnTo>
                <a:cubicBezTo>
                  <a:pt x="637599" y="0"/>
                  <a:pt x="659131" y="21537"/>
                  <a:pt x="659131" y="47984"/>
                </a:cubicBezTo>
                <a:lnTo>
                  <a:pt x="659131" y="528546"/>
                </a:lnTo>
                <a:cubicBezTo>
                  <a:pt x="659062" y="600559"/>
                  <a:pt x="600494" y="659131"/>
                  <a:pt x="528522" y="659131"/>
                </a:cubicBezTo>
                <a:lnTo>
                  <a:pt x="47981" y="659131"/>
                </a:lnTo>
                <a:cubicBezTo>
                  <a:pt x="21535" y="659131"/>
                  <a:pt x="0" y="637595"/>
                  <a:pt x="0" y="611147"/>
                </a:cubicBezTo>
                <a:lnTo>
                  <a:pt x="0" y="47984"/>
                </a:lnTo>
                <a:cubicBezTo>
                  <a:pt x="0" y="21537"/>
                  <a:pt x="21535" y="0"/>
                  <a:pt x="47981" y="0"/>
                </a:cubicBezTo>
                <a:close/>
              </a:path>
            </a:pathLst>
          </a:custGeom>
          <a:solidFill>
            <a:schemeClr val="bg1"/>
          </a:solidFill>
          <a:ln w="4764" cap="flat">
            <a:noFill/>
            <a:prstDash val="solid"/>
            <a:miter/>
          </a:ln>
        </p:spPr>
        <p:txBody>
          <a:bodyPr wrap="square" rtlCol="0" anchor="ctr">
            <a:noAutofit/>
          </a:bodyPr>
          <a:lstStyle/>
          <a:p>
            <a:endParaRPr lang="zh-CN" altLang="en-US">
              <a:solidFill>
                <a:schemeClr val="bg1"/>
              </a:solidFill>
              <a:ea typeface="微软雅黑" panose="020B0503020204020204" charset="-122"/>
            </a:endParaRPr>
          </a:p>
        </p:txBody>
      </p:sp>
      <p:sp>
        <p:nvSpPr>
          <p:cNvPr id="13" name="任意多边形: 形状 12"/>
          <p:cNvSpPr/>
          <p:nvPr>
            <p:custDataLst>
              <p:tags r:id="rId8"/>
            </p:custDataLst>
          </p:nvPr>
        </p:nvSpPr>
        <p:spPr>
          <a:xfrm>
            <a:off x="6694805" y="4531349"/>
            <a:ext cx="605155" cy="659153"/>
          </a:xfrm>
          <a:custGeom>
            <a:avLst/>
            <a:gdLst>
              <a:gd name="connsiteX0" fmla="*/ 128394 w 605155"/>
              <a:gd name="connsiteY0" fmla="*/ 457963 h 659153"/>
              <a:gd name="connsiteX1" fmla="*/ 55673 w 605155"/>
              <a:gd name="connsiteY1" fmla="*/ 530725 h 659153"/>
              <a:gd name="connsiteX2" fmla="*/ 128394 w 605155"/>
              <a:gd name="connsiteY2" fmla="*/ 603487 h 659153"/>
              <a:gd name="connsiteX3" fmla="*/ 481863 w 605155"/>
              <a:gd name="connsiteY3" fmla="*/ 603487 h 659153"/>
              <a:gd name="connsiteX4" fmla="*/ 549479 w 605155"/>
              <a:gd name="connsiteY4" fmla="*/ 535833 h 659153"/>
              <a:gd name="connsiteX5" fmla="*/ 549479 w 605155"/>
              <a:gd name="connsiteY5" fmla="*/ 457966 h 659153"/>
              <a:gd name="connsiteX6" fmla="*/ 128394 w 605155"/>
              <a:gd name="connsiteY6" fmla="*/ 457966 h 659153"/>
              <a:gd name="connsiteX7" fmla="*/ 127802 w 605155"/>
              <a:gd name="connsiteY7" fmla="*/ 256811 h 659153"/>
              <a:gd name="connsiteX8" fmla="*/ 100123 w 605155"/>
              <a:gd name="connsiteY8" fmla="*/ 262415 h 659153"/>
              <a:gd name="connsiteX9" fmla="*/ 55673 w 605155"/>
              <a:gd name="connsiteY9" fmla="*/ 329452 h 659153"/>
              <a:gd name="connsiteX10" fmla="*/ 128394 w 605155"/>
              <a:gd name="connsiteY10" fmla="*/ 402215 h 659153"/>
              <a:gd name="connsiteX11" fmla="*/ 549445 w 605155"/>
              <a:gd name="connsiteY11" fmla="*/ 402215 h 659153"/>
              <a:gd name="connsiteX12" fmla="*/ 549445 w 605155"/>
              <a:gd name="connsiteY12" fmla="*/ 256892 h 659153"/>
              <a:gd name="connsiteX13" fmla="*/ 502425 w 605155"/>
              <a:gd name="connsiteY13" fmla="*/ 256892 h 659153"/>
              <a:gd name="connsiteX14" fmla="*/ 502425 w 605155"/>
              <a:gd name="connsiteY14" fmla="*/ 292246 h 659153"/>
              <a:gd name="connsiteX15" fmla="*/ 476627 w 605155"/>
              <a:gd name="connsiteY15" fmla="*/ 340010 h 659153"/>
              <a:gd name="connsiteX16" fmla="*/ 439876 w 605155"/>
              <a:gd name="connsiteY16" fmla="*/ 331820 h 659153"/>
              <a:gd name="connsiteX17" fmla="*/ 412835 w 605155"/>
              <a:gd name="connsiteY17" fmla="*/ 304057 h 659153"/>
              <a:gd name="connsiteX18" fmla="*/ 385794 w 605155"/>
              <a:gd name="connsiteY18" fmla="*/ 331820 h 659153"/>
              <a:gd name="connsiteX19" fmla="*/ 361482 w 605155"/>
              <a:gd name="connsiteY19" fmla="*/ 342492 h 659153"/>
              <a:gd name="connsiteX20" fmla="*/ 349079 w 605155"/>
              <a:gd name="connsiteY20" fmla="*/ 340045 h 659153"/>
              <a:gd name="connsiteX21" fmla="*/ 323280 w 605155"/>
              <a:gd name="connsiteY21" fmla="*/ 292281 h 659153"/>
              <a:gd name="connsiteX22" fmla="*/ 323280 w 605155"/>
              <a:gd name="connsiteY22" fmla="*/ 256931 h 659153"/>
              <a:gd name="connsiteX23" fmla="*/ 128394 w 605155"/>
              <a:gd name="connsiteY23" fmla="*/ 256931 h 659153"/>
              <a:gd name="connsiteX24" fmla="*/ 502425 w 605155"/>
              <a:gd name="connsiteY24" fmla="*/ 55700 h 659153"/>
              <a:gd name="connsiteX25" fmla="*/ 502425 w 605155"/>
              <a:gd name="connsiteY25" fmla="*/ 201018 h 659153"/>
              <a:gd name="connsiteX26" fmla="*/ 549479 w 605155"/>
              <a:gd name="connsiteY26" fmla="*/ 201018 h 659153"/>
              <a:gd name="connsiteX27" fmla="*/ 549479 w 605155"/>
              <a:gd name="connsiteY27" fmla="*/ 55700 h 659153"/>
              <a:gd name="connsiteX28" fmla="*/ 378955 w 605155"/>
              <a:gd name="connsiteY28" fmla="*/ 55700 h 659153"/>
              <a:gd name="connsiteX29" fmla="*/ 378955 w 605155"/>
              <a:gd name="connsiteY29" fmla="*/ 259058 h 659153"/>
              <a:gd name="connsiteX30" fmla="*/ 388488 w 605155"/>
              <a:gd name="connsiteY30" fmla="*/ 249270 h 659153"/>
              <a:gd name="connsiteX31" fmla="*/ 412870 w 605155"/>
              <a:gd name="connsiteY31" fmla="*/ 238702 h 659153"/>
              <a:gd name="connsiteX32" fmla="*/ 437252 w 605155"/>
              <a:gd name="connsiteY32" fmla="*/ 249305 h 659153"/>
              <a:gd name="connsiteX33" fmla="*/ 446750 w 605155"/>
              <a:gd name="connsiteY33" fmla="*/ 259093 h 659153"/>
              <a:gd name="connsiteX34" fmla="*/ 446750 w 605155"/>
              <a:gd name="connsiteY34" fmla="*/ 55700 h 659153"/>
              <a:gd name="connsiteX35" fmla="*/ 128394 w 605155"/>
              <a:gd name="connsiteY35" fmla="*/ 55700 h 659153"/>
              <a:gd name="connsiteX36" fmla="*/ 55673 w 605155"/>
              <a:gd name="connsiteY36" fmla="*/ 128462 h 659153"/>
              <a:gd name="connsiteX37" fmla="*/ 100106 w 605155"/>
              <a:gd name="connsiteY37" fmla="*/ 195495 h 659153"/>
              <a:gd name="connsiteX38" fmla="*/ 127799 w 605155"/>
              <a:gd name="connsiteY38" fmla="*/ 201104 h 659153"/>
              <a:gd name="connsiteX39" fmla="*/ 128394 w 605155"/>
              <a:gd name="connsiteY39" fmla="*/ 200984 h 659153"/>
              <a:gd name="connsiteX40" fmla="*/ 323280 w 605155"/>
              <a:gd name="connsiteY40" fmla="*/ 200984 h 659153"/>
              <a:gd name="connsiteX41" fmla="*/ 323280 w 605155"/>
              <a:gd name="connsiteY41" fmla="*/ 55700 h 659153"/>
              <a:gd name="connsiteX42" fmla="*/ 128394 w 605155"/>
              <a:gd name="connsiteY42" fmla="*/ 0 h 659153"/>
              <a:gd name="connsiteX43" fmla="*/ 558587 w 605155"/>
              <a:gd name="connsiteY43" fmla="*/ 0 h 659153"/>
              <a:gd name="connsiteX44" fmla="*/ 605117 w 605155"/>
              <a:gd name="connsiteY44" fmla="*/ 46556 h 659153"/>
              <a:gd name="connsiteX45" fmla="*/ 605117 w 605155"/>
              <a:gd name="connsiteY45" fmla="*/ 201018 h 659153"/>
              <a:gd name="connsiteX46" fmla="*/ 605117 w 605155"/>
              <a:gd name="connsiteY46" fmla="*/ 256892 h 659153"/>
              <a:gd name="connsiteX47" fmla="*/ 605155 w 605155"/>
              <a:gd name="connsiteY47" fmla="*/ 256892 h 659153"/>
              <a:gd name="connsiteX48" fmla="*/ 605155 w 605155"/>
              <a:gd name="connsiteY48" fmla="*/ 256896 h 659153"/>
              <a:gd name="connsiteX49" fmla="*/ 605117 w 605155"/>
              <a:gd name="connsiteY49" fmla="*/ 256896 h 659153"/>
              <a:gd name="connsiteX50" fmla="*/ 605117 w 605155"/>
              <a:gd name="connsiteY50" fmla="*/ 402222 h 659153"/>
              <a:gd name="connsiteX51" fmla="*/ 605121 w 605155"/>
              <a:gd name="connsiteY51" fmla="*/ 402222 h 659153"/>
              <a:gd name="connsiteX52" fmla="*/ 605121 w 605155"/>
              <a:gd name="connsiteY52" fmla="*/ 457915 h 659153"/>
              <a:gd name="connsiteX53" fmla="*/ 605121 w 605155"/>
              <a:gd name="connsiteY53" fmla="*/ 535795 h 659153"/>
              <a:gd name="connsiteX54" fmla="*/ 481863 w 605155"/>
              <a:gd name="connsiteY54" fmla="*/ 659153 h 659153"/>
              <a:gd name="connsiteX55" fmla="*/ 128394 w 605155"/>
              <a:gd name="connsiteY55" fmla="*/ 659153 h 659153"/>
              <a:gd name="connsiteX56" fmla="*/ 0 w 605155"/>
              <a:gd name="connsiteY56" fmla="*/ 530687 h 659153"/>
              <a:gd name="connsiteX57" fmla="*/ 37644 w 605155"/>
              <a:gd name="connsiteY57" fmla="*/ 439887 h 659153"/>
              <a:gd name="connsiteX58" fmla="*/ 52189 w 605155"/>
              <a:gd name="connsiteY58" fmla="*/ 430068 h 659153"/>
              <a:gd name="connsiteX59" fmla="*/ 37644 w 605155"/>
              <a:gd name="connsiteY59" fmla="*/ 420250 h 659153"/>
              <a:gd name="connsiteX60" fmla="*/ 0 w 605155"/>
              <a:gd name="connsiteY60" fmla="*/ 329449 h 659153"/>
              <a:gd name="connsiteX61" fmla="*/ 37644 w 605155"/>
              <a:gd name="connsiteY61" fmla="*/ 238649 h 659153"/>
              <a:gd name="connsiteX62" fmla="*/ 52000 w 605155"/>
              <a:gd name="connsiteY62" fmla="*/ 228957 h 659153"/>
              <a:gd name="connsiteX63" fmla="*/ 37644 w 605155"/>
              <a:gd name="connsiteY63" fmla="*/ 219266 h 659153"/>
              <a:gd name="connsiteX64" fmla="*/ 0 w 605155"/>
              <a:gd name="connsiteY64" fmla="*/ 128466 h 659153"/>
              <a:gd name="connsiteX65" fmla="*/ 128394 w 605155"/>
              <a:gd name="connsiteY65" fmla="*/ 0 h 65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5155" h="659153">
                <a:moveTo>
                  <a:pt x="128394" y="457963"/>
                </a:moveTo>
                <a:cubicBezTo>
                  <a:pt x="88314" y="457963"/>
                  <a:pt x="55673" y="490583"/>
                  <a:pt x="55673" y="530725"/>
                </a:cubicBezTo>
                <a:cubicBezTo>
                  <a:pt x="55673" y="570866"/>
                  <a:pt x="88275" y="603487"/>
                  <a:pt x="128394" y="603487"/>
                </a:cubicBezTo>
                <a:lnTo>
                  <a:pt x="481863" y="603487"/>
                </a:lnTo>
                <a:cubicBezTo>
                  <a:pt x="519146" y="603487"/>
                  <a:pt x="549479" y="573133"/>
                  <a:pt x="549479" y="535833"/>
                </a:cubicBezTo>
                <a:lnTo>
                  <a:pt x="549479" y="457966"/>
                </a:lnTo>
                <a:lnTo>
                  <a:pt x="128394" y="457966"/>
                </a:lnTo>
                <a:close/>
                <a:moveTo>
                  <a:pt x="127802" y="256811"/>
                </a:moveTo>
                <a:lnTo>
                  <a:pt x="100123" y="262415"/>
                </a:lnTo>
                <a:cubicBezTo>
                  <a:pt x="74033" y="273471"/>
                  <a:pt x="55673" y="299346"/>
                  <a:pt x="55673" y="329452"/>
                </a:cubicBezTo>
                <a:cubicBezTo>
                  <a:pt x="55673" y="369591"/>
                  <a:pt x="88275" y="402215"/>
                  <a:pt x="128394" y="402215"/>
                </a:cubicBezTo>
                <a:lnTo>
                  <a:pt x="549445" y="402215"/>
                </a:lnTo>
                <a:lnTo>
                  <a:pt x="549445" y="256892"/>
                </a:lnTo>
                <a:lnTo>
                  <a:pt x="502425" y="256892"/>
                </a:lnTo>
                <a:lnTo>
                  <a:pt x="502425" y="292246"/>
                </a:lnTo>
                <a:cubicBezTo>
                  <a:pt x="502425" y="315259"/>
                  <a:pt x="492538" y="333555"/>
                  <a:pt x="476627" y="340010"/>
                </a:cubicBezTo>
                <a:cubicBezTo>
                  <a:pt x="463903" y="345187"/>
                  <a:pt x="449836" y="342068"/>
                  <a:pt x="439876" y="331820"/>
                </a:cubicBezTo>
                <a:lnTo>
                  <a:pt x="412835" y="304057"/>
                </a:lnTo>
                <a:lnTo>
                  <a:pt x="385794" y="331820"/>
                </a:lnTo>
                <a:cubicBezTo>
                  <a:pt x="379060" y="338805"/>
                  <a:pt x="370377" y="342455"/>
                  <a:pt x="361482" y="342492"/>
                </a:cubicBezTo>
                <a:cubicBezTo>
                  <a:pt x="357337" y="342492"/>
                  <a:pt x="353154" y="341678"/>
                  <a:pt x="349079" y="340045"/>
                </a:cubicBezTo>
                <a:cubicBezTo>
                  <a:pt x="333167" y="333555"/>
                  <a:pt x="323280" y="315259"/>
                  <a:pt x="323280" y="292281"/>
                </a:cubicBezTo>
                <a:lnTo>
                  <a:pt x="323280" y="256931"/>
                </a:lnTo>
                <a:lnTo>
                  <a:pt x="128394" y="256931"/>
                </a:lnTo>
                <a:close/>
                <a:moveTo>
                  <a:pt x="502425" y="55700"/>
                </a:moveTo>
                <a:lnTo>
                  <a:pt x="502425" y="201018"/>
                </a:lnTo>
                <a:lnTo>
                  <a:pt x="549479" y="201018"/>
                </a:lnTo>
                <a:lnTo>
                  <a:pt x="549479" y="55700"/>
                </a:lnTo>
                <a:close/>
                <a:moveTo>
                  <a:pt x="378955" y="55700"/>
                </a:moveTo>
                <a:lnTo>
                  <a:pt x="378955" y="259058"/>
                </a:lnTo>
                <a:lnTo>
                  <a:pt x="388488" y="249270"/>
                </a:lnTo>
                <a:cubicBezTo>
                  <a:pt x="395114" y="242463"/>
                  <a:pt x="403797" y="238702"/>
                  <a:pt x="412870" y="238702"/>
                </a:cubicBezTo>
                <a:cubicBezTo>
                  <a:pt x="421943" y="238702"/>
                  <a:pt x="430591" y="242459"/>
                  <a:pt x="437252" y="249305"/>
                </a:cubicBezTo>
                <a:lnTo>
                  <a:pt x="446750" y="259093"/>
                </a:lnTo>
                <a:lnTo>
                  <a:pt x="446750" y="55700"/>
                </a:lnTo>
                <a:close/>
                <a:moveTo>
                  <a:pt x="128394" y="55700"/>
                </a:moveTo>
                <a:cubicBezTo>
                  <a:pt x="88314" y="55700"/>
                  <a:pt x="55673" y="88321"/>
                  <a:pt x="55673" y="128462"/>
                </a:cubicBezTo>
                <a:cubicBezTo>
                  <a:pt x="55673" y="158540"/>
                  <a:pt x="74012" y="184430"/>
                  <a:pt x="100106" y="195495"/>
                </a:cubicBezTo>
                <a:lnTo>
                  <a:pt x="127799" y="201104"/>
                </a:lnTo>
                <a:lnTo>
                  <a:pt x="128394" y="200984"/>
                </a:lnTo>
                <a:lnTo>
                  <a:pt x="323280" y="200984"/>
                </a:lnTo>
                <a:lnTo>
                  <a:pt x="323280" y="55700"/>
                </a:lnTo>
                <a:close/>
                <a:moveTo>
                  <a:pt x="128394" y="0"/>
                </a:moveTo>
                <a:lnTo>
                  <a:pt x="558587" y="0"/>
                </a:lnTo>
                <a:cubicBezTo>
                  <a:pt x="584246" y="0"/>
                  <a:pt x="605117" y="20886"/>
                  <a:pt x="605117" y="46556"/>
                </a:cubicBezTo>
                <a:lnTo>
                  <a:pt x="605117" y="201018"/>
                </a:lnTo>
                <a:lnTo>
                  <a:pt x="605117" y="256892"/>
                </a:lnTo>
                <a:lnTo>
                  <a:pt x="605155" y="256892"/>
                </a:lnTo>
                <a:lnTo>
                  <a:pt x="605155" y="256896"/>
                </a:lnTo>
                <a:lnTo>
                  <a:pt x="605117" y="256896"/>
                </a:lnTo>
                <a:lnTo>
                  <a:pt x="605117" y="402222"/>
                </a:lnTo>
                <a:lnTo>
                  <a:pt x="605121" y="402222"/>
                </a:lnTo>
                <a:lnTo>
                  <a:pt x="605121" y="457915"/>
                </a:lnTo>
                <a:lnTo>
                  <a:pt x="605121" y="535795"/>
                </a:lnTo>
                <a:cubicBezTo>
                  <a:pt x="605156" y="603839"/>
                  <a:pt x="549835" y="659153"/>
                  <a:pt x="481863" y="659153"/>
                </a:cubicBezTo>
                <a:lnTo>
                  <a:pt x="128394" y="659153"/>
                </a:lnTo>
                <a:cubicBezTo>
                  <a:pt x="57587" y="659153"/>
                  <a:pt x="0" y="601534"/>
                  <a:pt x="0" y="530687"/>
                </a:cubicBezTo>
                <a:cubicBezTo>
                  <a:pt x="0" y="495264"/>
                  <a:pt x="14397" y="463148"/>
                  <a:pt x="37644" y="439887"/>
                </a:cubicBezTo>
                <a:lnTo>
                  <a:pt x="52189" y="430068"/>
                </a:lnTo>
                <a:lnTo>
                  <a:pt x="37644" y="420250"/>
                </a:lnTo>
                <a:cubicBezTo>
                  <a:pt x="14397" y="396989"/>
                  <a:pt x="0" y="364872"/>
                  <a:pt x="0" y="329449"/>
                </a:cubicBezTo>
                <a:cubicBezTo>
                  <a:pt x="0" y="294026"/>
                  <a:pt x="14397" y="261909"/>
                  <a:pt x="37644" y="238649"/>
                </a:cubicBezTo>
                <a:lnTo>
                  <a:pt x="52000" y="228957"/>
                </a:lnTo>
                <a:lnTo>
                  <a:pt x="37644" y="219266"/>
                </a:lnTo>
                <a:cubicBezTo>
                  <a:pt x="14397" y="196005"/>
                  <a:pt x="0" y="163889"/>
                  <a:pt x="0" y="128466"/>
                </a:cubicBezTo>
                <a:cubicBezTo>
                  <a:pt x="0" y="57618"/>
                  <a:pt x="57587" y="0"/>
                  <a:pt x="128394" y="0"/>
                </a:cubicBezTo>
                <a:close/>
              </a:path>
            </a:pathLst>
          </a:custGeom>
          <a:solidFill>
            <a:schemeClr val="bg1"/>
          </a:solidFill>
          <a:ln w="4399" cap="flat">
            <a:noFill/>
            <a:prstDash val="solid"/>
            <a:miter/>
          </a:ln>
        </p:spPr>
        <p:txBody>
          <a:bodyPr wrap="square" rtlCol="0" anchor="ctr">
            <a:noAutofit/>
          </a:bodyPr>
          <a:lstStyle/>
          <a:p>
            <a:endParaRPr lang="zh-CN" altLang="en-US">
              <a:solidFill>
                <a:schemeClr val="bg1"/>
              </a:solidFill>
              <a:ea typeface="微软雅黑" panose="020B0503020204020204" charset="-122"/>
            </a:endParaRPr>
          </a:p>
        </p:txBody>
      </p:sp>
      <p:sp>
        <p:nvSpPr>
          <p:cNvPr id="15" name="任意多边形: 形状 14"/>
          <p:cNvSpPr/>
          <p:nvPr>
            <p:custDataLst>
              <p:tags r:id="rId9"/>
            </p:custDataLst>
          </p:nvPr>
        </p:nvSpPr>
        <p:spPr>
          <a:xfrm>
            <a:off x="4900930" y="4518649"/>
            <a:ext cx="659131" cy="598184"/>
          </a:xfrm>
          <a:custGeom>
            <a:avLst/>
            <a:gdLst>
              <a:gd name="connsiteX0" fmla="*/ 231564 w 659131"/>
              <a:gd name="connsiteY0" fmla="*/ 332594 h 598184"/>
              <a:gd name="connsiteX1" fmla="*/ 249749 w 659131"/>
              <a:gd name="connsiteY1" fmla="*/ 340133 h 598184"/>
              <a:gd name="connsiteX2" fmla="*/ 326554 w 659131"/>
              <a:gd name="connsiteY2" fmla="*/ 416962 h 598184"/>
              <a:gd name="connsiteX3" fmla="*/ 403358 w 659131"/>
              <a:gd name="connsiteY3" fmla="*/ 340133 h 598184"/>
              <a:gd name="connsiteX4" fmla="*/ 421543 w 659131"/>
              <a:gd name="connsiteY4" fmla="*/ 332594 h 598184"/>
              <a:gd name="connsiteX5" fmla="*/ 439729 w 659131"/>
              <a:gd name="connsiteY5" fmla="*/ 340133 h 598184"/>
              <a:gd name="connsiteX6" fmla="*/ 439729 w 659131"/>
              <a:gd name="connsiteY6" fmla="*/ 376516 h 598184"/>
              <a:gd name="connsiteX7" fmla="*/ 346428 w 659131"/>
              <a:gd name="connsiteY7" fmla="*/ 469847 h 598184"/>
              <a:gd name="connsiteX8" fmla="*/ 328227 w 659131"/>
              <a:gd name="connsiteY8" fmla="*/ 477379 h 598184"/>
              <a:gd name="connsiteX9" fmla="*/ 326539 w 659131"/>
              <a:gd name="connsiteY9" fmla="*/ 476680 h 598184"/>
              <a:gd name="connsiteX10" fmla="*/ 324848 w 659131"/>
              <a:gd name="connsiteY10" fmla="*/ 477379 h 598184"/>
              <a:gd name="connsiteX11" fmla="*/ 306679 w 659131"/>
              <a:gd name="connsiteY11" fmla="*/ 469847 h 598184"/>
              <a:gd name="connsiteX12" fmla="*/ 213378 w 659131"/>
              <a:gd name="connsiteY12" fmla="*/ 376516 h 598184"/>
              <a:gd name="connsiteX13" fmla="*/ 213378 w 659131"/>
              <a:gd name="connsiteY13" fmla="*/ 340133 h 598184"/>
              <a:gd name="connsiteX14" fmla="*/ 231564 w 659131"/>
              <a:gd name="connsiteY14" fmla="*/ 332594 h 598184"/>
              <a:gd name="connsiteX15" fmla="*/ 51464 w 659131"/>
              <a:gd name="connsiteY15" fmla="*/ 267034 h 598184"/>
              <a:gd name="connsiteX16" fmla="*/ 51464 w 659131"/>
              <a:gd name="connsiteY16" fmla="*/ 546736 h 598184"/>
              <a:gd name="connsiteX17" fmla="*/ 545237 w 659131"/>
              <a:gd name="connsiteY17" fmla="*/ 546736 h 598184"/>
              <a:gd name="connsiteX18" fmla="*/ 607699 w 659131"/>
              <a:gd name="connsiteY18" fmla="*/ 484253 h 598184"/>
              <a:gd name="connsiteX19" fmla="*/ 607699 w 659131"/>
              <a:gd name="connsiteY19" fmla="*/ 267034 h 598184"/>
              <a:gd name="connsiteX20" fmla="*/ 51464 w 659131"/>
              <a:gd name="connsiteY20" fmla="*/ 119345 h 598184"/>
              <a:gd name="connsiteX21" fmla="*/ 51464 w 659131"/>
              <a:gd name="connsiteY21" fmla="*/ 215554 h 598184"/>
              <a:gd name="connsiteX22" fmla="*/ 607699 w 659131"/>
              <a:gd name="connsiteY22" fmla="*/ 215554 h 598184"/>
              <a:gd name="connsiteX23" fmla="*/ 607699 w 659131"/>
              <a:gd name="connsiteY23" fmla="*/ 119345 h 598184"/>
              <a:gd name="connsiteX24" fmla="*/ 541678 w 659131"/>
              <a:gd name="connsiteY24" fmla="*/ 119345 h 598184"/>
              <a:gd name="connsiteX25" fmla="*/ 541678 w 659131"/>
              <a:gd name="connsiteY25" fmla="*/ 159513 h 598184"/>
              <a:gd name="connsiteX26" fmla="*/ 515947 w 659131"/>
              <a:gd name="connsiteY26" fmla="*/ 185222 h 598184"/>
              <a:gd name="connsiteX27" fmla="*/ 490215 w 659131"/>
              <a:gd name="connsiteY27" fmla="*/ 159482 h 598184"/>
              <a:gd name="connsiteX28" fmla="*/ 490215 w 659131"/>
              <a:gd name="connsiteY28" fmla="*/ 119345 h 598184"/>
              <a:gd name="connsiteX29" fmla="*/ 165410 w 659131"/>
              <a:gd name="connsiteY29" fmla="*/ 119345 h 598184"/>
              <a:gd name="connsiteX30" fmla="*/ 165410 w 659131"/>
              <a:gd name="connsiteY30" fmla="*/ 159513 h 598184"/>
              <a:gd name="connsiteX31" fmla="*/ 139679 w 659131"/>
              <a:gd name="connsiteY31" fmla="*/ 185222 h 598184"/>
              <a:gd name="connsiteX32" fmla="*/ 113947 w 659131"/>
              <a:gd name="connsiteY32" fmla="*/ 159482 h 598184"/>
              <a:gd name="connsiteX33" fmla="*/ 113947 w 659131"/>
              <a:gd name="connsiteY33" fmla="*/ 119345 h 598184"/>
              <a:gd name="connsiteX34" fmla="*/ 139679 w 659131"/>
              <a:gd name="connsiteY34" fmla="*/ 0 h 598184"/>
              <a:gd name="connsiteX35" fmla="*/ 165410 w 659131"/>
              <a:gd name="connsiteY35" fmla="*/ 25740 h 598184"/>
              <a:gd name="connsiteX36" fmla="*/ 165410 w 659131"/>
              <a:gd name="connsiteY36" fmla="*/ 67865 h 598184"/>
              <a:gd name="connsiteX37" fmla="*/ 490215 w 659131"/>
              <a:gd name="connsiteY37" fmla="*/ 67865 h 598184"/>
              <a:gd name="connsiteX38" fmla="*/ 490215 w 659131"/>
              <a:gd name="connsiteY38" fmla="*/ 25740 h 598184"/>
              <a:gd name="connsiteX39" fmla="*/ 515947 w 659131"/>
              <a:gd name="connsiteY39" fmla="*/ 0 h 598184"/>
              <a:gd name="connsiteX40" fmla="*/ 541678 w 659131"/>
              <a:gd name="connsiteY40" fmla="*/ 25740 h 598184"/>
              <a:gd name="connsiteX41" fmla="*/ 541678 w 659131"/>
              <a:gd name="connsiteY41" fmla="*/ 67865 h 598184"/>
              <a:gd name="connsiteX42" fmla="*/ 616507 w 659131"/>
              <a:gd name="connsiteY42" fmla="*/ 67865 h 598184"/>
              <a:gd name="connsiteX43" fmla="*/ 659131 w 659131"/>
              <a:gd name="connsiteY43" fmla="*/ 110502 h 598184"/>
              <a:gd name="connsiteX44" fmla="*/ 659131 w 659131"/>
              <a:gd name="connsiteY44" fmla="*/ 484253 h 598184"/>
              <a:gd name="connsiteX45" fmla="*/ 545237 w 659131"/>
              <a:gd name="connsiteY45" fmla="*/ 598184 h 598184"/>
              <a:gd name="connsiteX46" fmla="*/ 42656 w 659131"/>
              <a:gd name="connsiteY46" fmla="*/ 598184 h 598184"/>
              <a:gd name="connsiteX47" fmla="*/ 32 w 659131"/>
              <a:gd name="connsiteY47" fmla="*/ 555547 h 598184"/>
              <a:gd name="connsiteX48" fmla="*/ 32 w 659131"/>
              <a:gd name="connsiteY48" fmla="*/ 241372 h 598184"/>
              <a:gd name="connsiteX49" fmla="*/ 0 w 659131"/>
              <a:gd name="connsiteY49" fmla="*/ 241294 h 598184"/>
              <a:gd name="connsiteX50" fmla="*/ 32 w 659131"/>
              <a:gd name="connsiteY50" fmla="*/ 241217 h 598184"/>
              <a:gd name="connsiteX51" fmla="*/ 32 w 659131"/>
              <a:gd name="connsiteY51" fmla="*/ 110502 h 598184"/>
              <a:gd name="connsiteX52" fmla="*/ 42656 w 659131"/>
              <a:gd name="connsiteY52" fmla="*/ 67865 h 598184"/>
              <a:gd name="connsiteX53" fmla="*/ 113947 w 659131"/>
              <a:gd name="connsiteY53" fmla="*/ 67865 h 598184"/>
              <a:gd name="connsiteX54" fmla="*/ 113947 w 659131"/>
              <a:gd name="connsiteY54" fmla="*/ 25740 h 598184"/>
              <a:gd name="connsiteX55" fmla="*/ 139679 w 659131"/>
              <a:gd name="connsiteY55" fmla="*/ 0 h 59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59131" h="598184">
                <a:moveTo>
                  <a:pt x="231564" y="332594"/>
                </a:moveTo>
                <a:cubicBezTo>
                  <a:pt x="238144" y="332594"/>
                  <a:pt x="244724" y="335107"/>
                  <a:pt x="249749" y="340133"/>
                </a:cubicBezTo>
                <a:lnTo>
                  <a:pt x="326554" y="416962"/>
                </a:lnTo>
                <a:lnTo>
                  <a:pt x="403358" y="340133"/>
                </a:lnTo>
                <a:cubicBezTo>
                  <a:pt x="408383" y="335107"/>
                  <a:pt x="414963" y="332594"/>
                  <a:pt x="421543" y="332594"/>
                </a:cubicBezTo>
                <a:cubicBezTo>
                  <a:pt x="428124" y="332594"/>
                  <a:pt x="434704" y="335107"/>
                  <a:pt x="439729" y="340133"/>
                </a:cubicBezTo>
                <a:cubicBezTo>
                  <a:pt x="449779" y="350186"/>
                  <a:pt x="449779" y="366463"/>
                  <a:pt x="439729" y="376516"/>
                </a:cubicBezTo>
                <a:lnTo>
                  <a:pt x="346428" y="469847"/>
                </a:lnTo>
                <a:cubicBezTo>
                  <a:pt x="341385" y="474891"/>
                  <a:pt x="334805" y="477379"/>
                  <a:pt x="328227" y="477379"/>
                </a:cubicBezTo>
                <a:lnTo>
                  <a:pt x="326539" y="476680"/>
                </a:lnTo>
                <a:lnTo>
                  <a:pt x="324848" y="477379"/>
                </a:lnTo>
                <a:cubicBezTo>
                  <a:pt x="318267" y="477379"/>
                  <a:pt x="311689" y="474859"/>
                  <a:pt x="306679" y="469847"/>
                </a:cubicBezTo>
                <a:lnTo>
                  <a:pt x="213378" y="376516"/>
                </a:lnTo>
                <a:cubicBezTo>
                  <a:pt x="203328" y="366463"/>
                  <a:pt x="203328" y="350186"/>
                  <a:pt x="213378" y="340133"/>
                </a:cubicBezTo>
                <a:cubicBezTo>
                  <a:pt x="218403" y="335107"/>
                  <a:pt x="224983" y="332594"/>
                  <a:pt x="231564" y="332594"/>
                </a:cubicBezTo>
                <a:close/>
                <a:moveTo>
                  <a:pt x="51464" y="267034"/>
                </a:moveTo>
                <a:lnTo>
                  <a:pt x="51464" y="546736"/>
                </a:lnTo>
                <a:lnTo>
                  <a:pt x="545237" y="546736"/>
                </a:lnTo>
                <a:cubicBezTo>
                  <a:pt x="579678" y="546736"/>
                  <a:pt x="607699" y="518705"/>
                  <a:pt x="607699" y="484253"/>
                </a:cubicBezTo>
                <a:lnTo>
                  <a:pt x="607699" y="267034"/>
                </a:lnTo>
                <a:close/>
                <a:moveTo>
                  <a:pt x="51464" y="119345"/>
                </a:moveTo>
                <a:lnTo>
                  <a:pt x="51464" y="215554"/>
                </a:lnTo>
                <a:lnTo>
                  <a:pt x="607699" y="215554"/>
                </a:lnTo>
                <a:lnTo>
                  <a:pt x="607699" y="119345"/>
                </a:lnTo>
                <a:lnTo>
                  <a:pt x="541678" y="119345"/>
                </a:lnTo>
                <a:lnTo>
                  <a:pt x="541678" y="159513"/>
                </a:lnTo>
                <a:cubicBezTo>
                  <a:pt x="541678" y="173728"/>
                  <a:pt x="530157" y="185222"/>
                  <a:pt x="515947" y="185222"/>
                </a:cubicBezTo>
                <a:cubicBezTo>
                  <a:pt x="501740" y="185222"/>
                  <a:pt x="490215" y="173693"/>
                  <a:pt x="490215" y="159482"/>
                </a:cubicBezTo>
                <a:lnTo>
                  <a:pt x="490215" y="119345"/>
                </a:lnTo>
                <a:lnTo>
                  <a:pt x="165410" y="119345"/>
                </a:lnTo>
                <a:lnTo>
                  <a:pt x="165410" y="159513"/>
                </a:lnTo>
                <a:cubicBezTo>
                  <a:pt x="165410" y="173728"/>
                  <a:pt x="153886" y="185222"/>
                  <a:pt x="139679" y="185222"/>
                </a:cubicBezTo>
                <a:cubicBezTo>
                  <a:pt x="125472" y="185222"/>
                  <a:pt x="113947" y="173693"/>
                  <a:pt x="113947" y="159482"/>
                </a:cubicBezTo>
                <a:lnTo>
                  <a:pt x="113947" y="119345"/>
                </a:lnTo>
                <a:close/>
                <a:moveTo>
                  <a:pt x="139679" y="0"/>
                </a:moveTo>
                <a:cubicBezTo>
                  <a:pt x="153886" y="0"/>
                  <a:pt x="165410" y="11528"/>
                  <a:pt x="165410" y="25740"/>
                </a:cubicBezTo>
                <a:lnTo>
                  <a:pt x="165410" y="67865"/>
                </a:lnTo>
                <a:lnTo>
                  <a:pt x="490215" y="67865"/>
                </a:lnTo>
                <a:lnTo>
                  <a:pt x="490215" y="25740"/>
                </a:lnTo>
                <a:cubicBezTo>
                  <a:pt x="490215" y="11528"/>
                  <a:pt x="501740" y="0"/>
                  <a:pt x="515947" y="0"/>
                </a:cubicBezTo>
                <a:cubicBezTo>
                  <a:pt x="530154" y="0"/>
                  <a:pt x="541678" y="11528"/>
                  <a:pt x="541678" y="25740"/>
                </a:cubicBezTo>
                <a:lnTo>
                  <a:pt x="541678" y="67865"/>
                </a:lnTo>
                <a:lnTo>
                  <a:pt x="616507" y="67865"/>
                </a:lnTo>
                <a:cubicBezTo>
                  <a:pt x="640012" y="67865"/>
                  <a:pt x="659131" y="86990"/>
                  <a:pt x="659131" y="110502"/>
                </a:cubicBezTo>
                <a:lnTo>
                  <a:pt x="659131" y="484253"/>
                </a:lnTo>
                <a:cubicBezTo>
                  <a:pt x="659096" y="547096"/>
                  <a:pt x="608027" y="598184"/>
                  <a:pt x="545237" y="598184"/>
                </a:cubicBezTo>
                <a:lnTo>
                  <a:pt x="42656" y="598184"/>
                </a:lnTo>
                <a:cubicBezTo>
                  <a:pt x="19151" y="598184"/>
                  <a:pt x="32" y="579059"/>
                  <a:pt x="32" y="555547"/>
                </a:cubicBezTo>
                <a:lnTo>
                  <a:pt x="32" y="241372"/>
                </a:lnTo>
                <a:lnTo>
                  <a:pt x="0" y="241294"/>
                </a:lnTo>
                <a:lnTo>
                  <a:pt x="32" y="241217"/>
                </a:lnTo>
                <a:lnTo>
                  <a:pt x="32" y="110502"/>
                </a:lnTo>
                <a:cubicBezTo>
                  <a:pt x="32" y="86990"/>
                  <a:pt x="19151" y="67865"/>
                  <a:pt x="42656" y="67865"/>
                </a:cubicBezTo>
                <a:lnTo>
                  <a:pt x="113947" y="67865"/>
                </a:lnTo>
                <a:lnTo>
                  <a:pt x="113947" y="25740"/>
                </a:lnTo>
                <a:cubicBezTo>
                  <a:pt x="113947" y="11528"/>
                  <a:pt x="125472" y="0"/>
                  <a:pt x="139679" y="0"/>
                </a:cubicBezTo>
                <a:close/>
              </a:path>
            </a:pathLst>
          </a:custGeom>
          <a:solidFill>
            <a:schemeClr val="bg1"/>
          </a:solidFill>
          <a:ln w="4419" cap="flat">
            <a:noFill/>
            <a:prstDash val="solid"/>
            <a:miter/>
          </a:ln>
        </p:spPr>
        <p:txBody>
          <a:bodyPr wrap="square" rtlCol="0" anchor="ctr">
            <a:noAutofit/>
          </a:bodyPr>
          <a:lstStyle/>
          <a:p>
            <a:endParaRPr lang="zh-CN" altLang="en-US">
              <a:solidFill>
                <a:schemeClr val="bg1"/>
              </a:solidFill>
              <a:ea typeface="微软雅黑" panose="020B0503020204020204" charset="-122"/>
            </a:endParaRPr>
          </a:p>
        </p:txBody>
      </p:sp>
      <p:sp>
        <p:nvSpPr>
          <p:cNvPr id="10" name="圆角矩形 9"/>
          <p:cNvSpPr/>
          <p:nvPr>
            <p:custDataLst>
              <p:tags r:id="rId10"/>
            </p:custDataLst>
          </p:nvPr>
        </p:nvSpPr>
        <p:spPr>
          <a:xfrm>
            <a:off x="467360" y="560705"/>
            <a:ext cx="11257280" cy="831215"/>
          </a:xfrm>
          <a:prstGeom prst="roundRect">
            <a:avLst>
              <a:gd name="adj" fmla="val 50000"/>
            </a:avLst>
          </a:prstGeom>
          <a:gradFill>
            <a:gsLst>
              <a:gs pos="100000">
                <a:schemeClr val="bg1"/>
              </a:gs>
              <a:gs pos="0">
                <a:schemeClr val="bg1">
                  <a:alpha val="72000"/>
                </a:schemeClr>
              </a:gs>
            </a:gsLst>
            <a:lin ang="10800000" scaled="0"/>
          </a:gradFill>
          <a:ln>
            <a:noFill/>
          </a:ln>
          <a:effectLst>
            <a:outerShdw blurRad="368300" dist="165100" dir="2700000" algn="tl" rotWithShape="0">
              <a:schemeClr val="accen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8" name="组合 17"/>
          <p:cNvGrpSpPr/>
          <p:nvPr>
            <p:custDataLst>
              <p:tags r:id="rId11"/>
            </p:custDataLst>
          </p:nvPr>
        </p:nvGrpSpPr>
        <p:grpSpPr>
          <a:xfrm>
            <a:off x="11050905" y="863600"/>
            <a:ext cx="284480" cy="274320"/>
            <a:chOff x="1762" y="4507"/>
            <a:chExt cx="448" cy="432"/>
          </a:xfrm>
        </p:grpSpPr>
        <p:sp>
          <p:nvSpPr>
            <p:cNvPr id="19" name="椭圆 18"/>
            <p:cNvSpPr/>
            <p:nvPr>
              <p:custDataLst>
                <p:tags r:id="rId12"/>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20" name="直接连接符 19"/>
            <p:cNvCxnSpPr/>
            <p:nvPr>
              <p:custDataLst>
                <p:tags r:id="rId13"/>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custDataLst>
              <p:tags r:id="rId14"/>
            </p:custDataLst>
          </p:nvPr>
        </p:nvSpPr>
        <p:spPr>
          <a:xfrm>
            <a:off x="883285" y="564515"/>
            <a:ext cx="9730740" cy="82423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3200" b="1" u="none" strike="noStrike" cap="none" spc="0" normalizeH="0" baseline="0">
                <a:solidFill>
                  <a:schemeClr val="tx2"/>
                </a:solidFill>
                <a:uFillTx/>
                <a:latin typeface="+mj-lt"/>
                <a:ea typeface="+mj-ea"/>
                <a:cs typeface="+mj-cs"/>
              </a:defRPr>
            </a:lvl1pPr>
          </a:lstStyle>
          <a:p>
            <a:r>
              <a:rPr lang="zh-CN" altLang="en-US" sz="3600" dirty="0">
                <a:solidFill>
                  <a:schemeClr val="accent1">
                    <a:lumMod val="50000"/>
                  </a:schemeClr>
                </a:solidFill>
                <a:latin typeface="Arial" panose="020B0604020202020204" pitchFamily="34" charset="0"/>
                <a:ea typeface="微软雅黑" panose="020B0503020204020204" charset="-122"/>
              </a:rPr>
              <a:t>研究背景</a:t>
            </a:r>
            <a:endParaRPr lang="zh-CN" altLang="en-US" sz="3600" dirty="0">
              <a:solidFill>
                <a:schemeClr val="accent1">
                  <a:lumMod val="50000"/>
                </a:schemeClr>
              </a:solidFill>
              <a:latin typeface="Arial" panose="020B0604020202020204" pitchFamily="34" charset="0"/>
              <a:ea typeface="微软雅黑" panose="020B0503020204020204" charset="-122"/>
            </a:endParaRPr>
          </a:p>
        </p:txBody>
      </p:sp>
      <p:sp>
        <p:nvSpPr>
          <p:cNvPr id="25" name="文本框 24"/>
          <p:cNvSpPr txBox="1"/>
          <p:nvPr>
            <p:custDataLst>
              <p:tags r:id="rId15"/>
            </p:custDataLst>
          </p:nvPr>
        </p:nvSpPr>
        <p:spPr>
          <a:xfrm>
            <a:off x="282575" y="2643505"/>
            <a:ext cx="3673475" cy="3769360"/>
          </a:xfrm>
          <a:prstGeom prst="rect">
            <a:avLst/>
          </a:prstGeom>
        </p:spPr>
        <p:txBody>
          <a:bodyPr wrap="square">
            <a:noAutofit/>
          </a:bodyPr>
          <a:lstStyle>
            <a:defPPr>
              <a:defRPr lang="zh-CN"/>
            </a:defPPr>
            <a:lvl1pPr marR="0" lvl="0" indent="0" algn="r" defTabSz="685800" fontAlgn="base">
              <a:lnSpc>
                <a:spcPct val="150000"/>
              </a:lnSpc>
              <a:spcBef>
                <a:spcPct val="0"/>
              </a:spcBef>
              <a:spcAft>
                <a:spcPct val="0"/>
              </a:spcAft>
              <a:buClrTx/>
              <a:buSzTx/>
              <a:buFontTx/>
              <a:buNone/>
              <a:defRPr kumimoji="0" sz="1400" b="0" i="0" u="none" strike="noStrike" cap="none" spc="0" normalizeH="0" baseline="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defRPr>
            </a:lvl1pPr>
          </a:lstStyle>
          <a:p>
            <a:pPr algn="l"/>
            <a:r>
              <a:rPr lang="zh-CN" altLang="en-US" sz="2000">
                <a:solidFill>
                  <a:schemeClr val="tx1">
                    <a:lumMod val="75000"/>
                    <a:lumOff val="25000"/>
                  </a:schemeClr>
                </a:solidFill>
                <a:latin typeface="Arial" panose="020B0604020202020204" pitchFamily="34" charset="0"/>
              </a:rPr>
              <a:t>利用价带电子被光子激发到导带形成光生电流来实现探测</a:t>
            </a:r>
            <a:r>
              <a:rPr lang="en-US" altLang="zh-CN" sz="2000">
                <a:solidFill>
                  <a:schemeClr val="tx1">
                    <a:lumMod val="75000"/>
                    <a:lumOff val="25000"/>
                  </a:schemeClr>
                </a:solidFill>
                <a:latin typeface="Arial" panose="020B0604020202020204" pitchFamily="34" charset="0"/>
              </a:rPr>
              <a:t>；</a:t>
            </a:r>
            <a:r>
              <a:rPr lang="zh-CN" altLang="en-US" sz="2000">
                <a:solidFill>
                  <a:schemeClr val="tx1">
                    <a:lumMod val="75000"/>
                    <a:lumOff val="25000"/>
                  </a:schemeClr>
                </a:solidFill>
                <a:latin typeface="Arial" panose="020B0604020202020204" pitchFamily="34" charset="0"/>
              </a:rPr>
              <a:t>在这个过程中光子能量要能越过禁带宽度</a:t>
            </a:r>
            <a:r>
              <a:rPr lang="en-US" altLang="zh-CN" sz="2000">
                <a:solidFill>
                  <a:schemeClr val="tx1">
                    <a:lumMod val="75000"/>
                    <a:lumOff val="25000"/>
                  </a:schemeClr>
                </a:solidFill>
                <a:latin typeface="Arial" panose="020B0604020202020204" pitchFamily="34" charset="0"/>
              </a:rPr>
              <a:t>，</a:t>
            </a:r>
            <a:r>
              <a:rPr lang="zh-CN" altLang="en-US" sz="2000">
                <a:solidFill>
                  <a:schemeClr val="tx1">
                    <a:lumMod val="75000"/>
                    <a:lumOff val="25000"/>
                  </a:schemeClr>
                </a:solidFill>
                <a:latin typeface="Arial" panose="020B0604020202020204" pitchFamily="34" charset="0"/>
              </a:rPr>
              <a:t>且光子动量要能克服从价带到导带所产生的动量变化</a:t>
            </a:r>
            <a:r>
              <a:rPr lang="en-US" altLang="zh-CN" sz="2000">
                <a:solidFill>
                  <a:schemeClr val="tx1">
                    <a:lumMod val="75000"/>
                    <a:lumOff val="25000"/>
                  </a:schemeClr>
                </a:solidFill>
                <a:latin typeface="Arial" panose="020B0604020202020204" pitchFamily="34" charset="0"/>
              </a:rPr>
              <a:t>。</a:t>
            </a:r>
            <a:r>
              <a:rPr lang="zh-CN" altLang="en-US" sz="2000">
                <a:solidFill>
                  <a:schemeClr val="tx1">
                    <a:lumMod val="75000"/>
                    <a:lumOff val="25000"/>
                  </a:schemeClr>
                </a:solidFill>
                <a:latin typeface="Arial" panose="020B0604020202020204" pitchFamily="34" charset="0"/>
              </a:rPr>
              <a:t>因此</a:t>
            </a:r>
            <a:r>
              <a:rPr lang="en-US" altLang="zh-CN" sz="2000">
                <a:solidFill>
                  <a:schemeClr val="tx1">
                    <a:lumMod val="75000"/>
                    <a:lumOff val="25000"/>
                  </a:schemeClr>
                </a:solidFill>
                <a:latin typeface="Arial" panose="020B0604020202020204" pitchFamily="34" charset="0"/>
              </a:rPr>
              <a:t>，</a:t>
            </a:r>
            <a:r>
              <a:rPr lang="zh-CN" altLang="en-US" sz="2000">
                <a:solidFill>
                  <a:schemeClr val="tx1">
                    <a:lumMod val="75000"/>
                    <a:lumOff val="25000"/>
                  </a:schemeClr>
                </a:solidFill>
                <a:latin typeface="Arial" panose="020B0604020202020204" pitchFamily="34" charset="0"/>
              </a:rPr>
              <a:t>硅基的探测极限在</a:t>
            </a:r>
            <a:r>
              <a:rPr lang="en-US" altLang="zh-CN" sz="2000">
                <a:solidFill>
                  <a:schemeClr val="tx1">
                    <a:lumMod val="75000"/>
                    <a:lumOff val="25000"/>
                  </a:schemeClr>
                </a:solidFill>
                <a:latin typeface="Arial" panose="020B0604020202020204" pitchFamily="34" charset="0"/>
              </a:rPr>
              <a:t>1100nm</a:t>
            </a:r>
            <a:r>
              <a:rPr lang="zh-CN" altLang="en-US" sz="2000">
                <a:solidFill>
                  <a:schemeClr val="tx1">
                    <a:lumMod val="75000"/>
                    <a:lumOff val="25000"/>
                  </a:schemeClr>
                </a:solidFill>
                <a:latin typeface="Arial" panose="020B0604020202020204" pitchFamily="34" charset="0"/>
              </a:rPr>
              <a:t>以下</a:t>
            </a:r>
            <a:r>
              <a:rPr lang="en-US" altLang="zh-CN" sz="2000">
                <a:solidFill>
                  <a:schemeClr val="tx1">
                    <a:lumMod val="75000"/>
                    <a:lumOff val="25000"/>
                  </a:schemeClr>
                </a:solidFill>
                <a:latin typeface="Arial" panose="020B0604020202020204" pitchFamily="34" charset="0"/>
              </a:rPr>
              <a:t>。</a:t>
            </a:r>
            <a:endParaRPr lang="en-US" altLang="zh-CN" sz="2000">
              <a:solidFill>
                <a:schemeClr val="tx1">
                  <a:lumMod val="75000"/>
                  <a:lumOff val="25000"/>
                </a:schemeClr>
              </a:solidFill>
              <a:latin typeface="Arial" panose="020B0604020202020204" pitchFamily="34" charset="0"/>
            </a:endParaRPr>
          </a:p>
        </p:txBody>
      </p:sp>
      <p:sp>
        <p:nvSpPr>
          <p:cNvPr id="2" name="文本框 1"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p:cNvSpPr txBox="1"/>
          <p:nvPr>
            <p:custDataLst>
              <p:tags r:id="rId16"/>
            </p:custDataLst>
          </p:nvPr>
        </p:nvSpPr>
        <p:spPr>
          <a:xfrm>
            <a:off x="7464425" y="1901190"/>
            <a:ext cx="5211445" cy="52197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pPr>
            <a:r>
              <a:rPr kumimoji="0" lang="zh-CN" altLang="en-US" sz="2800" b="1" i="0" baseline="0" noProof="0">
                <a:ln>
                  <a:noFill/>
                </a:ln>
                <a:solidFill>
                  <a:schemeClr val="accent1">
                    <a:lumMod val="50000"/>
                  </a:schemeClr>
                </a:solidFill>
                <a:effectLst/>
                <a:uLnTx/>
                <a:uFillTx/>
                <a:latin typeface="Arial" panose="020B0604020202020204" pitchFamily="34" charset="0"/>
                <a:ea typeface="微软雅黑" panose="020B0503020204020204" charset="-122"/>
                <a:cs typeface="+mn-cs"/>
              </a:rPr>
              <a:t>金属</a:t>
            </a:r>
            <a:r>
              <a:rPr kumimoji="0" lang="en-US" altLang="zh-CN" sz="2800" b="1" i="0" baseline="0" noProof="0">
                <a:ln>
                  <a:noFill/>
                </a:ln>
                <a:solidFill>
                  <a:schemeClr val="accent1">
                    <a:lumMod val="50000"/>
                  </a:schemeClr>
                </a:solidFill>
                <a:effectLst/>
                <a:uLnTx/>
                <a:uFillTx/>
                <a:latin typeface="Arial" panose="020B0604020202020204" pitchFamily="34" charset="0"/>
                <a:ea typeface="微软雅黑" panose="020B0503020204020204" charset="-122"/>
                <a:cs typeface="+mn-cs"/>
              </a:rPr>
              <a:t>-</a:t>
            </a:r>
            <a:r>
              <a:rPr kumimoji="0" lang="zh-CN" altLang="en-US" sz="2800" b="1" i="0" baseline="0" noProof="0">
                <a:ln>
                  <a:noFill/>
                </a:ln>
                <a:solidFill>
                  <a:schemeClr val="accent1">
                    <a:lumMod val="50000"/>
                  </a:schemeClr>
                </a:solidFill>
                <a:effectLst/>
                <a:uLnTx/>
                <a:uFillTx/>
                <a:latin typeface="Arial" panose="020B0604020202020204" pitchFamily="34" charset="0"/>
                <a:ea typeface="微软雅黑" panose="020B0503020204020204" charset="-122"/>
                <a:cs typeface="+mn-cs"/>
              </a:rPr>
              <a:t>硅肖特基结</a:t>
            </a:r>
            <a:r>
              <a:rPr kumimoji="0" lang="zh-CN" altLang="en-US" sz="2800" b="1" i="0" baseline="0" noProof="0">
                <a:ln>
                  <a:noFill/>
                </a:ln>
                <a:solidFill>
                  <a:schemeClr val="accent1">
                    <a:lumMod val="50000"/>
                  </a:schemeClr>
                </a:solidFill>
                <a:effectLst/>
                <a:uLnTx/>
                <a:uFillTx/>
                <a:latin typeface="Arial" panose="020B0604020202020204" pitchFamily="34" charset="0"/>
                <a:ea typeface="微软雅黑" panose="020B0503020204020204" charset="-122"/>
                <a:cs typeface="+mn-cs"/>
              </a:rPr>
              <a:t>光电探测器</a:t>
            </a:r>
            <a:endParaRPr kumimoji="0" lang="zh-CN" altLang="en-US" sz="2800" b="1" i="0" baseline="0" noProof="0">
              <a:ln>
                <a:noFill/>
              </a:ln>
              <a:solidFill>
                <a:schemeClr val="accent1">
                  <a:lumMod val="50000"/>
                </a:schemeClr>
              </a:solidFill>
              <a:effectLst/>
              <a:uLnTx/>
              <a:uFillTx/>
              <a:latin typeface="Arial" panose="020B0604020202020204" pitchFamily="34" charset="0"/>
              <a:ea typeface="微软雅黑" panose="020B0503020204020204" charset="-122"/>
              <a:cs typeface="+mn-cs"/>
            </a:endParaRPr>
          </a:p>
        </p:txBody>
      </p:sp>
      <p:sp>
        <p:nvSpPr>
          <p:cNvPr id="3" name="文本框 2"/>
          <p:cNvSpPr txBox="1"/>
          <p:nvPr>
            <p:custDataLst>
              <p:tags r:id="rId17"/>
            </p:custDataLst>
          </p:nvPr>
        </p:nvSpPr>
        <p:spPr>
          <a:xfrm>
            <a:off x="7975600" y="2643505"/>
            <a:ext cx="3673475" cy="3769360"/>
          </a:xfrm>
          <a:prstGeom prst="rect">
            <a:avLst/>
          </a:prstGeom>
        </p:spPr>
        <p:txBody>
          <a:bodyPr wrap="square">
            <a:noAutofit/>
          </a:bodyPr>
          <a:lstStyle>
            <a:defPPr>
              <a:defRPr lang="zh-CN"/>
            </a:defPPr>
            <a:lvl1pPr marR="0" lvl="0" indent="0" algn="r" defTabSz="685800" fontAlgn="base">
              <a:lnSpc>
                <a:spcPct val="150000"/>
              </a:lnSpc>
              <a:spcBef>
                <a:spcPct val="0"/>
              </a:spcBef>
              <a:spcAft>
                <a:spcPct val="0"/>
              </a:spcAft>
              <a:buClrTx/>
              <a:buSzTx/>
              <a:buFontTx/>
              <a:buNone/>
              <a:defRPr kumimoji="0" sz="1400" b="0" i="0" u="none" strike="noStrike" cap="none" spc="0" normalizeH="0" baseline="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defRPr>
            </a:lvl1pPr>
          </a:lstStyle>
          <a:p>
            <a:pPr algn="l"/>
            <a:r>
              <a:rPr lang="zh-CN" altLang="en-US" sz="2000">
                <a:solidFill>
                  <a:schemeClr val="tx1">
                    <a:lumMod val="75000"/>
                    <a:lumOff val="25000"/>
                  </a:schemeClr>
                </a:solidFill>
                <a:latin typeface="Arial" panose="020B0604020202020204" pitchFamily="34" charset="0"/>
              </a:rPr>
              <a:t>利用金半接触中肖特基接触形成肖特基势垒。当金属吸收光子产生热电子后，光子能量只要能超过肖特基势垒就可以实现热电子跃迁到半导体区而形成光生电流</a:t>
            </a:r>
            <a:r>
              <a:rPr lang="en-US" altLang="zh-CN" sz="2000">
                <a:solidFill>
                  <a:schemeClr val="tx1">
                    <a:lumMod val="75000"/>
                    <a:lumOff val="25000"/>
                  </a:schemeClr>
                </a:solidFill>
                <a:latin typeface="Arial" panose="020B0604020202020204" pitchFamily="34" charset="0"/>
              </a:rPr>
              <a:t>。</a:t>
            </a:r>
            <a:r>
              <a:rPr lang="zh-CN" altLang="en-US" sz="2000">
                <a:solidFill>
                  <a:schemeClr val="tx1">
                    <a:lumMod val="75000"/>
                    <a:lumOff val="25000"/>
                  </a:schemeClr>
                </a:solidFill>
                <a:latin typeface="Arial" panose="020B0604020202020204" pitchFamily="34" charset="0"/>
              </a:rPr>
              <a:t>由于克服了禁带宽度的局限性，</a:t>
            </a:r>
            <a:r>
              <a:rPr lang="zh-CN" altLang="en-US" sz="2000">
                <a:solidFill>
                  <a:schemeClr val="tx1">
                    <a:lumMod val="75000"/>
                    <a:lumOff val="25000"/>
                  </a:schemeClr>
                </a:solidFill>
                <a:latin typeface="Arial" panose="020B0604020202020204" pitchFamily="34" charset="0"/>
                <a:sym typeface="+mn-ea"/>
              </a:rPr>
              <a:t>可以很大的拓宽探测器的探测范围。</a:t>
            </a:r>
            <a:endParaRPr lang="en-US" altLang="zh-CN" sz="2000">
              <a:solidFill>
                <a:schemeClr val="tx1">
                  <a:lumMod val="75000"/>
                  <a:lumOff val="25000"/>
                </a:schemeClr>
              </a:solidFill>
              <a:latin typeface="Arial" panose="020B0604020202020204" pitchFamily="34" charset="0"/>
            </a:endParaRPr>
          </a:p>
        </p:txBody>
      </p:sp>
    </p:spTree>
    <p:custDataLst>
      <p:tags r:id="rId1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14705" y="1791970"/>
            <a:ext cx="6042660" cy="3517265"/>
          </a:xfrm>
          <a:prstGeom prst="rect">
            <a:avLst/>
          </a:prstGeom>
        </p:spPr>
        <p:txBody>
          <a:bodyPr>
            <a:noAutofit/>
          </a:bodyPr>
          <a:p>
            <a:r>
              <a:rPr lang="zh-CN" sz="3200">
                <a:solidFill>
                  <a:srgbClr val="231F20"/>
                </a:solidFill>
                <a:latin typeface="仿宋" panose="02010609060101010101" charset="-122"/>
                <a:ea typeface="仿宋" panose="02010609060101010101" charset="-122"/>
                <a:cs typeface="仿宋" panose="02010609060101010101" charset="-122"/>
              </a:rPr>
              <a:t>（</a:t>
            </a:r>
            <a:r>
              <a:rPr lang="en-US" altLang="zh-CN" sz="3200">
                <a:solidFill>
                  <a:srgbClr val="231F20"/>
                </a:solidFill>
                <a:latin typeface="仿宋" panose="02010609060101010101" charset="-122"/>
                <a:ea typeface="仿宋" panose="02010609060101010101" charset="-122"/>
                <a:cs typeface="仿宋" panose="02010609060101010101" charset="-122"/>
              </a:rPr>
              <a:t>1</a:t>
            </a:r>
            <a:r>
              <a:rPr lang="zh-CN" sz="3200">
                <a:solidFill>
                  <a:srgbClr val="231F20"/>
                </a:solidFill>
                <a:latin typeface="仿宋" panose="02010609060101010101" charset="-122"/>
                <a:ea typeface="仿宋" panose="02010609060101010101" charset="-122"/>
                <a:cs typeface="仿宋" panose="02010609060101010101" charset="-122"/>
              </a:rPr>
              <a:t>）表面等离激元吸收光</a:t>
            </a:r>
            <a:r>
              <a:rPr lang="zh-CN" altLang="en-US" sz="3200">
                <a:solidFill>
                  <a:srgbClr val="231F20"/>
                </a:solidFill>
                <a:latin typeface="仿宋" panose="02010609060101010101" charset="-122"/>
                <a:ea typeface="仿宋" panose="02010609060101010101" charset="-122"/>
                <a:cs typeface="仿宋" panose="02010609060101010101" charset="-122"/>
              </a:rPr>
              <a:t>并且通过</a:t>
            </a:r>
            <a:r>
              <a:rPr lang="zh-CN" altLang="en-US" sz="3200">
                <a:solidFill>
                  <a:srgbClr val="231F20"/>
                </a:solidFill>
                <a:latin typeface="仿宋" panose="02010609060101010101" charset="-122"/>
                <a:ea typeface="仿宋" panose="02010609060101010101" charset="-122"/>
                <a:cs typeface="仿宋" panose="02010609060101010101" charset="-122"/>
              </a:rPr>
              <a:t>非辐射衰减形成热电子；</a:t>
            </a:r>
            <a:endParaRPr lang="zh-CN" altLang="en-US" sz="3200">
              <a:solidFill>
                <a:srgbClr val="231F20"/>
              </a:solidFill>
              <a:latin typeface="仿宋" panose="02010609060101010101" charset="-122"/>
              <a:ea typeface="仿宋" panose="02010609060101010101" charset="-122"/>
              <a:cs typeface="仿宋" panose="02010609060101010101" charset="-122"/>
            </a:endParaRPr>
          </a:p>
          <a:p>
            <a:r>
              <a:rPr lang="zh-CN" altLang="en-US" sz="3200">
                <a:solidFill>
                  <a:srgbClr val="231F20"/>
                </a:solidFill>
                <a:latin typeface="仿宋" panose="02010609060101010101" charset="-122"/>
                <a:ea typeface="仿宋" panose="02010609060101010101" charset="-122"/>
                <a:cs typeface="仿宋" panose="02010609060101010101" charset="-122"/>
              </a:rPr>
              <a:t>（</a:t>
            </a:r>
            <a:r>
              <a:rPr lang="en-US" altLang="zh-CN" sz="3200">
                <a:solidFill>
                  <a:srgbClr val="231F20"/>
                </a:solidFill>
                <a:latin typeface="仿宋" panose="02010609060101010101" charset="-122"/>
                <a:ea typeface="仿宋" panose="02010609060101010101" charset="-122"/>
                <a:cs typeface="仿宋" panose="02010609060101010101" charset="-122"/>
              </a:rPr>
              <a:t>2</a:t>
            </a:r>
            <a:r>
              <a:rPr lang="zh-CN" altLang="en-US" sz="3200">
                <a:solidFill>
                  <a:srgbClr val="231F20"/>
                </a:solidFill>
                <a:latin typeface="仿宋" panose="02010609060101010101" charset="-122"/>
                <a:ea typeface="仿宋" panose="02010609060101010101" charset="-122"/>
                <a:cs typeface="仿宋" panose="02010609060101010101" charset="-122"/>
              </a:rPr>
              <a:t>）热电子在热能化之前输运到达金属半导体界面；</a:t>
            </a:r>
            <a:endParaRPr lang="zh-CN" altLang="en-US" sz="3200">
              <a:solidFill>
                <a:srgbClr val="231F20"/>
              </a:solidFill>
              <a:latin typeface="仿宋" panose="02010609060101010101" charset="-122"/>
              <a:ea typeface="仿宋" panose="02010609060101010101" charset="-122"/>
              <a:cs typeface="仿宋" panose="02010609060101010101" charset="-122"/>
            </a:endParaRPr>
          </a:p>
          <a:p>
            <a:r>
              <a:rPr lang="zh-CN" altLang="en-US" sz="3200">
                <a:solidFill>
                  <a:srgbClr val="231F20"/>
                </a:solidFill>
                <a:latin typeface="仿宋" panose="02010609060101010101" charset="-122"/>
                <a:ea typeface="仿宋" panose="02010609060101010101" charset="-122"/>
                <a:cs typeface="仿宋" panose="02010609060101010101" charset="-122"/>
              </a:rPr>
              <a:t>（</a:t>
            </a:r>
            <a:r>
              <a:rPr lang="en-US" altLang="zh-CN" sz="3200">
                <a:solidFill>
                  <a:srgbClr val="231F20"/>
                </a:solidFill>
                <a:latin typeface="仿宋" panose="02010609060101010101" charset="-122"/>
                <a:ea typeface="仿宋" panose="02010609060101010101" charset="-122"/>
                <a:cs typeface="仿宋" panose="02010609060101010101" charset="-122"/>
              </a:rPr>
              <a:t>3</a:t>
            </a:r>
            <a:r>
              <a:rPr lang="zh-CN" altLang="en-US" sz="3200">
                <a:solidFill>
                  <a:srgbClr val="231F20"/>
                </a:solidFill>
                <a:latin typeface="仿宋" panose="02010609060101010101" charset="-122"/>
                <a:ea typeface="仿宋" panose="02010609060101010101" charset="-122"/>
                <a:cs typeface="仿宋" panose="02010609060101010101" charset="-122"/>
              </a:rPr>
              <a:t>）热电子通过跃迁或者隧穿肖特基势垒进入到相邻材料，并被外电路收集形成光电流。</a:t>
            </a:r>
            <a:endParaRPr lang="zh-CN" altLang="en-US" sz="3200">
              <a:solidFill>
                <a:srgbClr val="231F20"/>
              </a:solidFill>
              <a:latin typeface="仿宋" panose="02010609060101010101" charset="-122"/>
              <a:ea typeface="仿宋" panose="02010609060101010101" charset="-122"/>
              <a:cs typeface="仿宋" panose="02010609060101010101" charset="-122"/>
            </a:endParaRPr>
          </a:p>
        </p:txBody>
      </p:sp>
      <p:pic>
        <p:nvPicPr>
          <p:cNvPr id="3" name="图片 2"/>
          <p:cNvPicPr>
            <a:picLocks noChangeAspect="1"/>
          </p:cNvPicPr>
          <p:nvPr/>
        </p:nvPicPr>
        <p:blipFill>
          <a:blip r:embed="rId1"/>
          <a:stretch>
            <a:fillRect/>
          </a:stretch>
        </p:blipFill>
        <p:spPr>
          <a:xfrm>
            <a:off x="7774940" y="1791970"/>
            <a:ext cx="3275965" cy="2901950"/>
          </a:xfrm>
          <a:prstGeom prst="rect">
            <a:avLst/>
          </a:prstGeom>
        </p:spPr>
      </p:pic>
      <p:sp>
        <p:nvSpPr>
          <p:cNvPr id="21" name="文本框 20"/>
          <p:cNvSpPr txBox="1"/>
          <p:nvPr>
            <p:custDataLst>
              <p:tags r:id="rId2"/>
            </p:custDataLst>
          </p:nvPr>
        </p:nvSpPr>
        <p:spPr>
          <a:xfrm>
            <a:off x="883285" y="564515"/>
            <a:ext cx="9730740" cy="82423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3200" b="1" u="none" strike="noStrike" cap="none" spc="0" normalizeH="0" baseline="0">
                <a:solidFill>
                  <a:schemeClr val="tx2"/>
                </a:solidFill>
                <a:uFillTx/>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pPr>
            <a:r>
              <a:rPr lang="zh-CN" altLang="en-US" noProof="0">
                <a:ln>
                  <a:noFill/>
                </a:ln>
                <a:solidFill>
                  <a:schemeClr val="accent1">
                    <a:lumMod val="50000"/>
                  </a:schemeClr>
                </a:solidFill>
                <a:effectLst/>
                <a:uLnTx/>
                <a:latin typeface="Arial" panose="020B0604020202020204" pitchFamily="34" charset="0"/>
                <a:ea typeface="微软雅黑" panose="020B0503020204020204" charset="-122"/>
                <a:cs typeface="+mn-cs"/>
                <a:sym typeface="+mn-ea"/>
              </a:rPr>
              <a:t>探测原理</a:t>
            </a:r>
            <a:endParaRPr lang="zh-CN" altLang="en-US" noProof="0">
              <a:ln>
                <a:noFill/>
              </a:ln>
              <a:solidFill>
                <a:schemeClr val="accent1">
                  <a:lumMod val="50000"/>
                </a:schemeClr>
              </a:solidFill>
              <a:effectLst/>
              <a:uLnTx/>
              <a:latin typeface="Arial" panose="020B0604020202020204" pitchFamily="34" charset="0"/>
              <a:ea typeface="微软雅黑" panose="020B0503020204020204" charset="-122"/>
              <a:cs typeface="+mn-cs"/>
              <a:sym typeface="+mn-ea"/>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p:cNvSpPr txBox="1"/>
          <p:nvPr>
            <p:custDataLst>
              <p:tags r:id="rId1"/>
            </p:custDataLst>
          </p:nvPr>
        </p:nvSpPr>
        <p:spPr>
          <a:xfrm>
            <a:off x="666750" y="1282700"/>
            <a:ext cx="3724910" cy="398780"/>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pPr>
            <a:r>
              <a:rPr kumimoji="0" lang="zh-CN" altLang="en-US" sz="2000" b="1" i="0" baseline="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内</a:t>
            </a:r>
            <a:r>
              <a:rPr kumimoji="0" lang="en-US" altLang="zh-CN" sz="2000" b="1" i="0" baseline="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a:t>
            </a:r>
            <a:r>
              <a:rPr kumimoji="0" lang="zh-CN" altLang="en-US" sz="2000" b="1" i="0" baseline="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外量子效率</a:t>
            </a:r>
            <a:r>
              <a:rPr kumimoji="0" lang="zh-CN" altLang="en-US" sz="2000" b="1" i="0" baseline="3000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a:t>
            </a:r>
            <a:r>
              <a:rPr kumimoji="0" lang="en-US" altLang="zh-CN" sz="2000" b="1" i="0" baseline="3000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1,2</a:t>
            </a:r>
            <a:r>
              <a:rPr kumimoji="0" lang="zh-CN" altLang="en-US" sz="2000" b="1" i="0" baseline="3000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a:t>
            </a:r>
            <a:r>
              <a:rPr kumimoji="0" lang="zh-CN" altLang="en-US" sz="2000" b="1" i="0" baseline="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的</a:t>
            </a:r>
            <a:r>
              <a:rPr kumimoji="0" lang="zh-CN" altLang="en-US" sz="2000" b="1" i="0" baseline="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局限</a:t>
            </a:r>
            <a:endParaRPr kumimoji="0" lang="zh-CN" altLang="en-US" sz="2000" b="1" i="0" baseline="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endParaRPr>
          </a:p>
        </p:txBody>
      </p:sp>
      <p:sp>
        <p:nvSpPr>
          <p:cNvPr id="10" name="圆角矩形 9"/>
          <p:cNvSpPr/>
          <p:nvPr>
            <p:custDataLst>
              <p:tags r:id="rId2"/>
            </p:custDataLst>
          </p:nvPr>
        </p:nvSpPr>
        <p:spPr>
          <a:xfrm>
            <a:off x="536575" y="92710"/>
            <a:ext cx="11257280" cy="831215"/>
          </a:xfrm>
          <a:prstGeom prst="roundRect">
            <a:avLst>
              <a:gd name="adj" fmla="val 50000"/>
            </a:avLst>
          </a:prstGeom>
          <a:gradFill>
            <a:gsLst>
              <a:gs pos="100000">
                <a:schemeClr val="bg1"/>
              </a:gs>
              <a:gs pos="0">
                <a:schemeClr val="bg1">
                  <a:alpha val="72000"/>
                </a:schemeClr>
              </a:gs>
            </a:gsLst>
            <a:lin ang="10800000" scaled="0"/>
          </a:gradFill>
          <a:ln>
            <a:noFill/>
          </a:ln>
          <a:effectLst>
            <a:outerShdw blurRad="368300" dist="165100" dir="2700000" algn="tl" rotWithShape="0">
              <a:schemeClr val="accen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8" name="组合 17"/>
          <p:cNvGrpSpPr/>
          <p:nvPr>
            <p:custDataLst>
              <p:tags r:id="rId3"/>
            </p:custDataLst>
          </p:nvPr>
        </p:nvGrpSpPr>
        <p:grpSpPr>
          <a:xfrm>
            <a:off x="11050905" y="863600"/>
            <a:ext cx="284480" cy="274320"/>
            <a:chOff x="1762" y="4507"/>
            <a:chExt cx="448" cy="432"/>
          </a:xfrm>
        </p:grpSpPr>
        <p:sp>
          <p:nvSpPr>
            <p:cNvPr id="19" name="椭圆 18"/>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20" name="直接连接符 19"/>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custDataLst>
              <p:tags r:id="rId6"/>
            </p:custDataLst>
          </p:nvPr>
        </p:nvSpPr>
        <p:spPr>
          <a:xfrm>
            <a:off x="901065" y="99695"/>
            <a:ext cx="9730740" cy="82423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3200" b="1" u="none" strike="noStrike" cap="none" spc="0" normalizeH="0" baseline="0">
                <a:solidFill>
                  <a:schemeClr val="tx2"/>
                </a:solidFill>
                <a:uFillTx/>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pPr>
            <a:r>
              <a:rPr lang="zh-CN" altLang="en-US" noProof="0">
                <a:ln>
                  <a:noFill/>
                </a:ln>
                <a:solidFill>
                  <a:schemeClr val="accent1">
                    <a:lumMod val="50000"/>
                  </a:schemeClr>
                </a:solidFill>
                <a:effectLst/>
                <a:uLnTx/>
                <a:latin typeface="Arial" panose="020B0604020202020204" pitchFamily="34" charset="0"/>
                <a:ea typeface="微软雅黑" panose="020B0503020204020204" charset="-122"/>
                <a:cs typeface="+mn-cs"/>
                <a:sym typeface="+mn-ea"/>
              </a:rPr>
              <a:t>肖特基探测器目前存在的问题</a:t>
            </a:r>
            <a:endParaRPr lang="zh-CN" altLang="en-US" noProof="0">
              <a:ln>
                <a:noFill/>
              </a:ln>
              <a:solidFill>
                <a:schemeClr val="accent1">
                  <a:lumMod val="50000"/>
                </a:schemeClr>
              </a:solidFill>
              <a:effectLst/>
              <a:uLnTx/>
              <a:latin typeface="Arial" panose="020B0604020202020204" pitchFamily="34" charset="0"/>
              <a:ea typeface="微软雅黑" panose="020B0503020204020204" charset="-122"/>
              <a:cs typeface="+mn-cs"/>
              <a:sym typeface="+mn-ea"/>
            </a:endParaRPr>
          </a:p>
        </p:txBody>
      </p:sp>
      <p:sp>
        <p:nvSpPr>
          <p:cNvPr id="22" name="文本框 21"/>
          <p:cNvSpPr txBox="1"/>
          <p:nvPr>
            <p:custDataLst>
              <p:tags r:id="rId7"/>
            </p:custDataLst>
          </p:nvPr>
        </p:nvSpPr>
        <p:spPr>
          <a:xfrm>
            <a:off x="422275" y="2040255"/>
            <a:ext cx="6793230" cy="4181475"/>
          </a:xfrm>
          <a:prstGeom prst="rect">
            <a:avLst/>
          </a:prstGeom>
        </p:spPr>
        <p:txBody>
          <a:bodyPr wrap="square">
            <a:noAutofit/>
          </a:bodyPr>
          <a:lstStyle>
            <a:defPPr>
              <a:defRPr lang="zh-CN"/>
            </a:defPPr>
            <a:lvl1pPr marR="0" lvl="0" indent="0" defTabSz="685800" fontAlgn="base">
              <a:lnSpc>
                <a:spcPct val="150000"/>
              </a:lnSpc>
              <a:spcBef>
                <a:spcPct val="0"/>
              </a:spcBef>
              <a:spcAft>
                <a:spcPct val="0"/>
              </a:spcAft>
              <a:buClrTx/>
              <a:buSzTx/>
              <a:buFontTx/>
              <a:buNone/>
              <a:defRPr kumimoji="0" sz="1400" b="0" i="0" u="none" strike="noStrike" cap="none" spc="0" normalizeH="0" baseline="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defRPr>
            </a:lvl1pPr>
          </a:lstStyle>
          <a:p>
            <a:r>
              <a:rPr sz="1800">
                <a:solidFill>
                  <a:schemeClr val="tx1">
                    <a:lumMod val="75000"/>
                    <a:lumOff val="25000"/>
                  </a:schemeClr>
                </a:solidFill>
                <a:latin typeface="Arial" panose="020B0604020202020204" pitchFamily="34" charset="0"/>
              </a:rPr>
              <a:t>(1) </a:t>
            </a:r>
            <a:r>
              <a:rPr lang="zh-CN" sz="1800">
                <a:solidFill>
                  <a:schemeClr val="tx1">
                    <a:lumMod val="75000"/>
                    <a:lumOff val="25000"/>
                  </a:schemeClr>
                </a:solidFill>
                <a:latin typeface="Arial" panose="020B0604020202020204" pitchFamily="34" charset="0"/>
              </a:rPr>
              <a:t>第一个过程中，</a:t>
            </a:r>
            <a:r>
              <a:rPr sz="1800">
                <a:solidFill>
                  <a:schemeClr val="tx1">
                    <a:lumMod val="75000"/>
                    <a:lumOff val="25000"/>
                  </a:schemeClr>
                </a:solidFill>
                <a:latin typeface="Arial" panose="020B0604020202020204" pitchFamily="34" charset="0"/>
              </a:rPr>
              <a:t>传统体材料金属具有较高的反射率和较大的体积，</a:t>
            </a:r>
            <a:r>
              <a:rPr lang="zh-CN" sz="1800">
                <a:solidFill>
                  <a:schemeClr val="tx1">
                    <a:lumMod val="75000"/>
                    <a:lumOff val="25000"/>
                  </a:schemeClr>
                </a:solidFill>
                <a:latin typeface="Arial" panose="020B0604020202020204" pitchFamily="34" charset="0"/>
              </a:rPr>
              <a:t>光子被金属反射而没有被吸收导致</a:t>
            </a:r>
            <a:r>
              <a:rPr sz="1800">
                <a:solidFill>
                  <a:schemeClr val="tx1">
                    <a:lumMod val="75000"/>
                    <a:lumOff val="25000"/>
                  </a:schemeClr>
                </a:solidFill>
                <a:latin typeface="Arial" panose="020B0604020202020204" pitchFamily="34" charset="0"/>
              </a:rPr>
              <a:t>热电子产生的效率低</a:t>
            </a:r>
            <a:r>
              <a:rPr lang="zh-CN" sz="1800" baseline="30000">
                <a:solidFill>
                  <a:schemeClr val="tx1">
                    <a:lumMod val="75000"/>
                    <a:lumOff val="25000"/>
                  </a:schemeClr>
                </a:solidFill>
                <a:latin typeface="Arial" panose="020B0604020202020204" pitchFamily="34" charset="0"/>
              </a:rPr>
              <a:t>；</a:t>
            </a:r>
            <a:endParaRPr sz="1800">
              <a:solidFill>
                <a:schemeClr val="tx1">
                  <a:lumMod val="75000"/>
                  <a:lumOff val="25000"/>
                </a:schemeClr>
              </a:solidFill>
              <a:latin typeface="Arial" panose="020B0604020202020204" pitchFamily="34" charset="0"/>
            </a:endParaRPr>
          </a:p>
          <a:p>
            <a:r>
              <a:rPr sz="1800">
                <a:solidFill>
                  <a:schemeClr val="tx1">
                    <a:lumMod val="75000"/>
                    <a:lumOff val="25000"/>
                  </a:schemeClr>
                </a:solidFill>
                <a:latin typeface="Arial" panose="020B0604020202020204" pitchFamily="34" charset="0"/>
              </a:rPr>
              <a:t>(2)</a:t>
            </a:r>
            <a:r>
              <a:rPr lang="zh-CN" sz="1800">
                <a:solidFill>
                  <a:schemeClr val="tx1">
                    <a:lumMod val="75000"/>
                    <a:lumOff val="25000"/>
                  </a:schemeClr>
                </a:solidFill>
                <a:latin typeface="Arial" panose="020B0604020202020204" pitchFamily="34" charset="0"/>
              </a:rPr>
              <a:t>在第二个过程中，</a:t>
            </a:r>
            <a:r>
              <a:rPr sz="1800">
                <a:solidFill>
                  <a:schemeClr val="tx1">
                    <a:lumMod val="75000"/>
                    <a:lumOff val="25000"/>
                  </a:schemeClr>
                </a:solidFill>
                <a:latin typeface="Arial" panose="020B0604020202020204" pitchFamily="34" charset="0"/>
              </a:rPr>
              <a:t>越过肖特基势垒过程中的动量守恒使载流子注入到半导体中的概率较低</a:t>
            </a:r>
            <a:r>
              <a:rPr lang="zh-CN" sz="1800" baseline="30000">
                <a:solidFill>
                  <a:schemeClr val="tx1">
                    <a:lumMod val="75000"/>
                    <a:lumOff val="25000"/>
                  </a:schemeClr>
                </a:solidFill>
                <a:latin typeface="Arial" panose="020B0604020202020204" pitchFamily="34" charset="0"/>
              </a:rPr>
              <a:t>；</a:t>
            </a:r>
            <a:endParaRPr sz="1800">
              <a:solidFill>
                <a:schemeClr val="tx1">
                  <a:lumMod val="75000"/>
                  <a:lumOff val="25000"/>
                </a:schemeClr>
              </a:solidFill>
              <a:latin typeface="Arial" panose="020B0604020202020204" pitchFamily="34" charset="0"/>
            </a:endParaRPr>
          </a:p>
          <a:p>
            <a:r>
              <a:rPr sz="1800">
                <a:solidFill>
                  <a:schemeClr val="tx1">
                    <a:lumMod val="75000"/>
                    <a:lumOff val="25000"/>
                  </a:schemeClr>
                </a:solidFill>
                <a:latin typeface="Arial" panose="020B0604020202020204" pitchFamily="34" charset="0"/>
              </a:rPr>
              <a:t>(3) </a:t>
            </a:r>
            <a:r>
              <a:rPr lang="zh-CN" sz="1800">
                <a:solidFill>
                  <a:schemeClr val="tx1">
                    <a:lumMod val="75000"/>
                    <a:lumOff val="25000"/>
                  </a:schemeClr>
                </a:solidFill>
                <a:latin typeface="Arial" panose="020B0604020202020204" pitchFamily="34" charset="0"/>
              </a:rPr>
              <a:t>在第三个过程中，由于</a:t>
            </a:r>
            <a:r>
              <a:rPr sz="1800">
                <a:solidFill>
                  <a:schemeClr val="tx1">
                    <a:lumMod val="75000"/>
                    <a:lumOff val="25000"/>
                  </a:schemeClr>
                </a:solidFill>
                <a:latin typeface="Arial" panose="020B0604020202020204" pitchFamily="34" charset="0"/>
              </a:rPr>
              <a:t>光致直接激发的热电子能量较低，电子跃迁到高能级后仍被束缚在金属中，其克服肖特基势垒的概率很低。</a:t>
            </a:r>
            <a:endParaRPr sz="1800">
              <a:solidFill>
                <a:schemeClr val="tx1">
                  <a:lumMod val="75000"/>
                  <a:lumOff val="25000"/>
                </a:schemeClr>
              </a:solidFill>
              <a:latin typeface="Arial" panose="020B0604020202020204" pitchFamily="34" charset="0"/>
            </a:endParaRPr>
          </a:p>
        </p:txBody>
      </p:sp>
      <p:sp>
        <p:nvSpPr>
          <p:cNvPr id="27" name="文本框 26"/>
          <p:cNvSpPr txBox="1"/>
          <p:nvPr/>
        </p:nvSpPr>
        <p:spPr>
          <a:xfrm>
            <a:off x="422275" y="4937760"/>
            <a:ext cx="11569065" cy="1568450"/>
          </a:xfrm>
          <a:prstGeom prst="rect">
            <a:avLst/>
          </a:prstGeom>
        </p:spPr>
        <p:txBody>
          <a:bodyPr wrap="square">
            <a:spAutoFit/>
          </a:bodyPr>
          <a:p>
            <a:r>
              <a:rPr lang="en-US" altLang="zh-CN" sz="1600">
                <a:latin typeface="仿宋" panose="02010609060101010101" charset="-122"/>
                <a:ea typeface="仿宋" panose="02010609060101010101" charset="-122"/>
                <a:cs typeface="仿宋" panose="02010609060101010101" charset="-122"/>
              </a:rPr>
              <a:t>[1]</a:t>
            </a:r>
            <a:r>
              <a:rPr lang="zh-CN" altLang="en-US" sz="1600">
                <a:latin typeface="仿宋" panose="02010609060101010101" charset="-122"/>
                <a:ea typeface="仿宋" panose="02010609060101010101" charset="-122"/>
                <a:cs typeface="仿宋" panose="02010609060101010101" charset="-122"/>
              </a:rPr>
              <a:t>内量子效率：是光电探测器内部分光电转换的效率。</a:t>
            </a:r>
            <a:endParaRPr lang="zh-CN" altLang="en-US" sz="1600">
              <a:latin typeface="仿宋" panose="02010609060101010101" charset="-122"/>
              <a:ea typeface="仿宋" panose="02010609060101010101" charset="-122"/>
              <a:cs typeface="仿宋" panose="02010609060101010101" charset="-122"/>
            </a:endParaRPr>
          </a:p>
          <a:p>
            <a:r>
              <a:rPr lang="en-US" altLang="zh-CN" sz="1600">
                <a:latin typeface="仿宋" panose="02010609060101010101" charset="-122"/>
                <a:ea typeface="仿宋" panose="02010609060101010101" charset="-122"/>
                <a:cs typeface="仿宋" panose="02010609060101010101" charset="-122"/>
              </a:rPr>
              <a:t>[2]</a:t>
            </a:r>
            <a:r>
              <a:rPr lang="zh-CN" altLang="en-US" sz="1600">
                <a:latin typeface="仿宋" panose="02010609060101010101" charset="-122"/>
                <a:ea typeface="仿宋" panose="02010609060101010101" charset="-122"/>
                <a:cs typeface="仿宋" panose="02010609060101010101" charset="-122"/>
              </a:rPr>
              <a:t>外量子效率：是从外部入射的光子转化为电流的总体效率，受到材料本身和外部光学特性的共同影响。</a:t>
            </a:r>
            <a:endParaRPr lang="zh-CN" altLang="en-US" sz="1600">
              <a:latin typeface="仿宋" panose="02010609060101010101" charset="-122"/>
              <a:ea typeface="仿宋" panose="02010609060101010101" charset="-122"/>
              <a:cs typeface="仿宋" panose="02010609060101010101" charset="-122"/>
              <a:sym typeface="+mn-ea"/>
            </a:endParaRPr>
          </a:p>
          <a:p>
            <a:r>
              <a:rPr lang="en-US" altLang="zh-CN" sz="1600">
                <a:latin typeface="仿宋" panose="02010609060101010101" charset="-122"/>
                <a:ea typeface="仿宋" panose="02010609060101010101" charset="-122"/>
                <a:cs typeface="仿宋" panose="02010609060101010101" charset="-122"/>
              </a:rPr>
              <a:t>[3]</a:t>
            </a:r>
            <a:r>
              <a:rPr lang="en-US" altLang="zh-CN" sz="1600" dirty="0">
                <a:sym typeface="+mn-ea"/>
              </a:rPr>
              <a:t>Y. </a:t>
            </a:r>
            <a:r>
              <a:rPr lang="en-US" altLang="zh-CN" sz="1600" dirty="0" err="1">
                <a:sym typeface="+mn-ea"/>
              </a:rPr>
              <a:t>Zhai</a:t>
            </a:r>
            <a:r>
              <a:rPr lang="en-US" altLang="zh-CN" sz="1600" dirty="0">
                <a:sym typeface="+mn-ea"/>
              </a:rPr>
              <a:t>, Y. Li, J. Ji, Z. Wu, and Q. Wang, "Hot Electron Generation in Silicon </a:t>
            </a:r>
            <a:r>
              <a:rPr lang="en-US" altLang="zh-CN" sz="1600" dirty="0" err="1">
                <a:sym typeface="+mn-ea"/>
              </a:rPr>
              <a:t>Micropyramids</a:t>
            </a:r>
            <a:r>
              <a:rPr lang="en-US" altLang="zh-CN" sz="1600" dirty="0">
                <a:sym typeface="+mn-ea"/>
              </a:rPr>
              <a:t> Covered with Nanometer-Thick Gold Films for Near-Infrared Photodetectors," ACS Applied Nano Materials 3(1), 149-155 (2020).</a:t>
            </a:r>
            <a:endParaRPr lang="zh-CN" altLang="en-US" sz="1600" dirty="0"/>
          </a:p>
          <a:p>
            <a:endParaRPr lang="en-US" altLang="zh-CN" sz="1600">
              <a:latin typeface="仿宋" panose="02010609060101010101" charset="-122"/>
              <a:ea typeface="仿宋" panose="02010609060101010101" charset="-122"/>
              <a:cs typeface="仿宋" panose="02010609060101010101" charset="-122"/>
            </a:endParaRPr>
          </a:p>
          <a:p>
            <a:endParaRPr lang="zh-CN" altLang="en-US" sz="1600">
              <a:latin typeface="仿宋" panose="02010609060101010101" charset="-122"/>
              <a:ea typeface="仿宋" panose="02010609060101010101" charset="-122"/>
              <a:cs typeface="仿宋" panose="02010609060101010101" charset="-122"/>
            </a:endParaRPr>
          </a:p>
        </p:txBody>
      </p:sp>
      <p:sp>
        <p:nvSpPr>
          <p:cNvPr id="29" name="文本框 28"/>
          <p:cNvSpPr txBox="1"/>
          <p:nvPr/>
        </p:nvSpPr>
        <p:spPr>
          <a:xfrm>
            <a:off x="6096635" y="4693920"/>
            <a:ext cx="5967730" cy="442595"/>
          </a:xfrm>
          <a:prstGeom prst="rect">
            <a:avLst/>
          </a:prstGeom>
          <a:noFill/>
        </p:spPr>
        <p:txBody>
          <a:bodyPr wrap="square" rtlCol="0" anchor="t">
            <a:noAutofit/>
          </a:bodyPr>
          <a:p>
            <a:endParaRPr lang="zh-CN" altLang="en-US"/>
          </a:p>
        </p:txBody>
      </p:sp>
      <p:pic>
        <p:nvPicPr>
          <p:cNvPr id="2" name="图片 1"/>
          <p:cNvPicPr>
            <a:picLocks noChangeAspect="1"/>
          </p:cNvPicPr>
          <p:nvPr/>
        </p:nvPicPr>
        <p:blipFill>
          <a:blip r:embed="rId8"/>
          <a:stretch>
            <a:fillRect/>
          </a:stretch>
        </p:blipFill>
        <p:spPr>
          <a:xfrm>
            <a:off x="7774940" y="1791970"/>
            <a:ext cx="3275965" cy="2901950"/>
          </a:xfrm>
          <a:prstGeom prst="rect">
            <a:avLst/>
          </a:prstGeom>
        </p:spPr>
      </p:pic>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custDataLst>
              <p:tags r:id="rId1"/>
            </p:custDataLst>
          </p:nvPr>
        </p:nvSpPr>
        <p:spPr>
          <a:xfrm>
            <a:off x="467360" y="560705"/>
            <a:ext cx="11257280" cy="831215"/>
          </a:xfrm>
          <a:prstGeom prst="roundRect">
            <a:avLst>
              <a:gd name="adj" fmla="val 50000"/>
            </a:avLst>
          </a:prstGeom>
          <a:gradFill>
            <a:gsLst>
              <a:gs pos="100000">
                <a:schemeClr val="bg1"/>
              </a:gs>
              <a:gs pos="0">
                <a:schemeClr val="bg1">
                  <a:alpha val="72000"/>
                </a:schemeClr>
              </a:gs>
            </a:gsLst>
            <a:lin ang="10800000" scaled="0"/>
          </a:gradFill>
          <a:ln>
            <a:noFill/>
          </a:ln>
          <a:effectLst>
            <a:outerShdw blurRad="368300" dist="165100" dir="2700000" algn="tl" rotWithShape="0">
              <a:schemeClr val="accent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8" name="组合 17"/>
          <p:cNvGrpSpPr/>
          <p:nvPr>
            <p:custDataLst>
              <p:tags r:id="rId2"/>
            </p:custDataLst>
          </p:nvPr>
        </p:nvGrpSpPr>
        <p:grpSpPr>
          <a:xfrm>
            <a:off x="11050905" y="863600"/>
            <a:ext cx="284480" cy="274320"/>
            <a:chOff x="1762" y="4507"/>
            <a:chExt cx="448" cy="432"/>
          </a:xfrm>
        </p:grpSpPr>
        <p:sp>
          <p:nvSpPr>
            <p:cNvPr id="19" name="椭圆 18"/>
            <p:cNvSpPr/>
            <p:nvPr>
              <p:custDataLst>
                <p:tags r:id="rId3"/>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20" name="直接连接符 19"/>
            <p:cNvCxnSpPr/>
            <p:nvPr>
              <p:custDataLst>
                <p:tags r:id="rId4"/>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custDataLst>
              <p:tags r:id="rId5"/>
            </p:custDataLst>
          </p:nvPr>
        </p:nvSpPr>
        <p:spPr>
          <a:xfrm>
            <a:off x="883285" y="564515"/>
            <a:ext cx="9730740" cy="82423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3200" b="1" u="none" strike="noStrike" cap="none" spc="0" normalizeH="0" baseline="0">
                <a:solidFill>
                  <a:schemeClr val="tx2"/>
                </a:solidFill>
                <a:uFillTx/>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pPr>
            <a:r>
              <a:rPr lang="zh-CN" altLang="en-US" noProof="0">
                <a:ln>
                  <a:noFill/>
                </a:ln>
                <a:solidFill>
                  <a:schemeClr val="accent1">
                    <a:lumMod val="50000"/>
                  </a:schemeClr>
                </a:solidFill>
                <a:effectLst/>
                <a:uLnTx/>
                <a:latin typeface="Arial" panose="020B0604020202020204" pitchFamily="34" charset="0"/>
                <a:ea typeface="微软雅黑" panose="020B0503020204020204" charset="-122"/>
                <a:cs typeface="+mn-cs"/>
                <a:sym typeface="+mn-ea"/>
              </a:rPr>
              <a:t>解决方案</a:t>
            </a:r>
            <a:endParaRPr lang="zh-CN" altLang="en-US" noProof="0">
              <a:ln>
                <a:noFill/>
              </a:ln>
              <a:solidFill>
                <a:schemeClr val="accent1">
                  <a:lumMod val="50000"/>
                </a:schemeClr>
              </a:solidFill>
              <a:effectLst/>
              <a:uLnTx/>
              <a:latin typeface="Arial" panose="020B0604020202020204" pitchFamily="34" charset="0"/>
              <a:ea typeface="微软雅黑" panose="020B0503020204020204" charset="-122"/>
              <a:cs typeface="+mn-cs"/>
              <a:sym typeface="+mn-ea"/>
            </a:endParaRPr>
          </a:p>
        </p:txBody>
      </p:sp>
      <p:sp>
        <p:nvSpPr>
          <p:cNvPr id="2" name="文本框 1"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p:cNvSpPr txBox="1"/>
          <p:nvPr>
            <p:custDataLst>
              <p:tags r:id="rId6"/>
            </p:custDataLst>
          </p:nvPr>
        </p:nvSpPr>
        <p:spPr>
          <a:xfrm>
            <a:off x="734695" y="1707515"/>
            <a:ext cx="8453120" cy="398780"/>
          </a:xfrm>
          <a:prstGeom prst="rect">
            <a:avLst/>
          </a:prstGeom>
          <a:noFill/>
        </p:spPr>
        <p:txBody>
          <a:bodyPr wrap="square" rtlCol="0">
            <a:spAutoFit/>
          </a:bodyPr>
          <a:p>
            <a:pPr marL="0" marR="0" lvl="0" indent="0" defTabSz="685800" rtl="0" eaLnBrk="1" fontAlgn="auto" latinLnBrk="0" hangingPunct="1">
              <a:lnSpc>
                <a:spcPct val="100000"/>
              </a:lnSpc>
              <a:spcBef>
                <a:spcPts val="0"/>
              </a:spcBef>
              <a:spcAft>
                <a:spcPts val="0"/>
              </a:spcAft>
              <a:buClrTx/>
              <a:buSzTx/>
              <a:buFontTx/>
              <a:buNone/>
            </a:pPr>
            <a:r>
              <a:rPr kumimoji="0" lang="zh-CN" altLang="en-US" sz="2000" b="1" i="0" baseline="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利用表面</a:t>
            </a:r>
            <a:r>
              <a:rPr kumimoji="0" lang="zh-CN" altLang="en-US" sz="2000" b="1" i="0" baseline="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rPr>
              <a:t>等离激元针对第一个过程中的金属对光子的吸收率来进行优化</a:t>
            </a:r>
            <a:endParaRPr kumimoji="0" lang="zh-CN" altLang="en-US" sz="2000" b="1" i="0" baseline="0" noProof="0" dirty="0">
              <a:ln>
                <a:noFill/>
              </a:ln>
              <a:solidFill>
                <a:schemeClr val="accent1">
                  <a:lumMod val="50000"/>
                </a:schemeClr>
              </a:solidFill>
              <a:effectLst/>
              <a:uLnTx/>
              <a:uFillTx/>
              <a:latin typeface="Arial" panose="020B0604020202020204" pitchFamily="34" charset="0"/>
              <a:ea typeface="微软雅黑" panose="020B0503020204020204" charset="-122"/>
              <a:cs typeface="+mn-cs"/>
            </a:endParaRPr>
          </a:p>
        </p:txBody>
      </p:sp>
      <p:sp>
        <p:nvSpPr>
          <p:cNvPr id="3" name="文本框 2"/>
          <p:cNvSpPr txBox="1"/>
          <p:nvPr>
            <p:custDataLst>
              <p:tags r:id="rId7"/>
            </p:custDataLst>
          </p:nvPr>
        </p:nvSpPr>
        <p:spPr>
          <a:xfrm>
            <a:off x="734695" y="2425065"/>
            <a:ext cx="5680710" cy="4181475"/>
          </a:xfrm>
          <a:prstGeom prst="rect">
            <a:avLst/>
          </a:prstGeom>
        </p:spPr>
        <p:txBody>
          <a:bodyPr wrap="square">
            <a:noAutofit/>
          </a:bodyPr>
          <a:lstStyle>
            <a:defPPr>
              <a:defRPr lang="zh-CN"/>
            </a:defPPr>
            <a:lvl1pPr marR="0" lvl="0" indent="0" defTabSz="685800" fontAlgn="base">
              <a:lnSpc>
                <a:spcPct val="150000"/>
              </a:lnSpc>
              <a:spcBef>
                <a:spcPct val="0"/>
              </a:spcBef>
              <a:spcAft>
                <a:spcPct val="0"/>
              </a:spcAft>
              <a:buClrTx/>
              <a:buSzTx/>
              <a:buFontTx/>
              <a:buNone/>
              <a:defRPr kumimoji="0" sz="1400" b="0" i="0" u="none" strike="noStrike" cap="none" spc="0" normalizeH="0" baseline="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defRPr>
            </a:lvl1pPr>
          </a:lstStyle>
          <a:p>
            <a:r>
              <a:rPr sz="1800">
                <a:solidFill>
                  <a:schemeClr val="tx1">
                    <a:lumMod val="75000"/>
                    <a:lumOff val="25000"/>
                  </a:schemeClr>
                </a:solidFill>
                <a:latin typeface="Arial" panose="020B0604020202020204" pitchFamily="34" charset="0"/>
              </a:rPr>
              <a:t>(1) </a:t>
            </a:r>
            <a:r>
              <a:rPr lang="zh-CN" sz="1800" b="1">
                <a:solidFill>
                  <a:schemeClr val="tx1">
                    <a:lumMod val="75000"/>
                    <a:lumOff val="25000"/>
                  </a:schemeClr>
                </a:solidFill>
                <a:latin typeface="Arial" panose="020B0604020202020204" pitchFamily="34" charset="0"/>
              </a:rPr>
              <a:t>利用表面等离激元共振的来提高金属的吸收能力</a:t>
            </a:r>
            <a:r>
              <a:rPr lang="en-US" altLang="zh-CN" sz="1800" b="1">
                <a:solidFill>
                  <a:schemeClr val="tx1">
                    <a:lumMod val="75000"/>
                    <a:lumOff val="25000"/>
                  </a:schemeClr>
                </a:solidFill>
                <a:latin typeface="Arial" panose="020B0604020202020204" pitchFamily="34" charset="0"/>
              </a:rPr>
              <a:t>[1]</a:t>
            </a:r>
            <a:endParaRPr lang="zh-CN" sz="1800" b="1">
              <a:solidFill>
                <a:schemeClr val="tx1">
                  <a:lumMod val="75000"/>
                  <a:lumOff val="25000"/>
                </a:schemeClr>
              </a:solidFill>
              <a:latin typeface="Arial" panose="020B0604020202020204" pitchFamily="34" charset="0"/>
            </a:endParaRPr>
          </a:p>
          <a:p>
            <a:r>
              <a:rPr sz="1800">
                <a:solidFill>
                  <a:schemeClr val="tx1">
                    <a:lumMod val="75000"/>
                    <a:lumOff val="25000"/>
                  </a:schemeClr>
                </a:solidFill>
                <a:latin typeface="Arial" panose="020B0604020202020204" pitchFamily="34" charset="0"/>
              </a:rPr>
              <a:t>(2) 表面等离激元诱导激发的热电子能量</a:t>
            </a:r>
            <a:r>
              <a:rPr lang="en-US" sz="1800">
                <a:solidFill>
                  <a:schemeClr val="tx1">
                    <a:lumMod val="75000"/>
                    <a:lumOff val="25000"/>
                  </a:schemeClr>
                </a:solidFill>
                <a:latin typeface="Arial" panose="020B0604020202020204" pitchFamily="34" charset="0"/>
              </a:rPr>
              <a:t>[2]</a:t>
            </a:r>
            <a:r>
              <a:rPr sz="1800">
                <a:solidFill>
                  <a:schemeClr val="tx1">
                    <a:lumMod val="75000"/>
                    <a:lumOff val="25000"/>
                  </a:schemeClr>
                </a:solidFill>
                <a:latin typeface="Arial" panose="020B0604020202020204" pitchFamily="34" charset="0"/>
              </a:rPr>
              <a:t>与效率[</a:t>
            </a:r>
            <a:r>
              <a:rPr lang="en-US" sz="1800">
                <a:solidFill>
                  <a:schemeClr val="tx1">
                    <a:lumMod val="75000"/>
                    <a:lumOff val="25000"/>
                  </a:schemeClr>
                </a:solidFill>
                <a:latin typeface="Arial" panose="020B0604020202020204" pitchFamily="34" charset="0"/>
              </a:rPr>
              <a:t>3</a:t>
            </a:r>
            <a:r>
              <a:rPr sz="1800">
                <a:solidFill>
                  <a:schemeClr val="tx1">
                    <a:lumMod val="75000"/>
                    <a:lumOff val="25000"/>
                  </a:schemeClr>
                </a:solidFill>
                <a:latin typeface="Arial" panose="020B0604020202020204" pitchFamily="34" charset="0"/>
              </a:rPr>
              <a:t>]均比传统体材料金属光致直接激发的热电子更高，其注入到半导体的概率也更高。</a:t>
            </a:r>
            <a:endParaRPr sz="1800">
              <a:solidFill>
                <a:schemeClr val="tx1">
                  <a:lumMod val="75000"/>
                  <a:lumOff val="25000"/>
                </a:schemeClr>
              </a:solidFill>
              <a:latin typeface="Arial" panose="020B0604020202020204" pitchFamily="34" charset="0"/>
            </a:endParaRPr>
          </a:p>
        </p:txBody>
      </p:sp>
      <p:sp>
        <p:nvSpPr>
          <p:cNvPr id="7" name="文本框 6"/>
          <p:cNvSpPr txBox="1"/>
          <p:nvPr/>
        </p:nvSpPr>
        <p:spPr>
          <a:xfrm>
            <a:off x="536575" y="4525645"/>
            <a:ext cx="11509375" cy="1137285"/>
          </a:xfrm>
          <a:prstGeom prst="rect">
            <a:avLst/>
          </a:prstGeom>
          <a:noFill/>
        </p:spPr>
        <p:txBody>
          <a:bodyPr wrap="square" rtlCol="0" anchor="t">
            <a:noAutofit/>
          </a:bodyPr>
          <a:p>
            <a:r>
              <a:rPr lang="zh-CN" altLang="en-US" sz="1600">
                <a:latin typeface="仿宋" panose="02010609060101010101" charset="-122"/>
                <a:ea typeface="仿宋" panose="02010609060101010101" charset="-122"/>
                <a:sym typeface="+mn-ea"/>
              </a:rPr>
              <a:t>[1] Downs C, Vandervelde T E. Progress in infrared photodetectors</a:t>
            </a:r>
            <a:r>
              <a:rPr lang="en-US" altLang="zh-CN" sz="1600">
                <a:latin typeface="仿宋" panose="02010609060101010101" charset="-122"/>
                <a:ea typeface="仿宋" panose="02010609060101010101" charset="-122"/>
                <a:sym typeface="+mn-ea"/>
              </a:rPr>
              <a:t> </a:t>
            </a:r>
            <a:r>
              <a:rPr lang="zh-CN" altLang="en-US" sz="1600">
                <a:latin typeface="仿宋" panose="02010609060101010101" charset="-122"/>
                <a:ea typeface="仿宋" panose="02010609060101010101" charset="-122"/>
                <a:sym typeface="+mn-ea"/>
              </a:rPr>
              <a:t>since 2000[J].Sensors,2013, 13(4): 5054-5098.</a:t>
            </a:r>
            <a:endParaRPr lang="zh-CN" altLang="en-US" sz="1600">
              <a:latin typeface="仿宋" panose="02010609060101010101" charset="-122"/>
              <a:ea typeface="仿宋" panose="02010609060101010101" charset="-122"/>
            </a:endParaRPr>
          </a:p>
          <a:p>
            <a:r>
              <a:rPr lang="zh-CN" altLang="en-US" sz="1600">
                <a:latin typeface="仿宋" panose="02010609060101010101" charset="-122"/>
                <a:ea typeface="仿宋" panose="02010609060101010101" charset="-122"/>
                <a:sym typeface="+mn-ea"/>
              </a:rPr>
              <a:t>[2] Li C, Bando Y, Liao M, et al. Visible-blind deep-ultraviolet</a:t>
            </a:r>
            <a:r>
              <a:rPr lang="en-US" altLang="zh-CN" sz="1600">
                <a:latin typeface="仿宋" panose="02010609060101010101" charset="-122"/>
                <a:ea typeface="仿宋" panose="02010609060101010101" charset="-122"/>
                <a:sym typeface="+mn-ea"/>
              </a:rPr>
              <a:t> </a:t>
            </a:r>
            <a:r>
              <a:rPr lang="zh-CN" altLang="en-US" sz="1600">
                <a:latin typeface="仿宋" panose="02010609060101010101" charset="-122"/>
                <a:ea typeface="仿宋" panose="02010609060101010101" charset="-122"/>
                <a:sym typeface="+mn-ea"/>
              </a:rPr>
              <a:t>Schottky photodetector with a photocurrent gain based on</a:t>
            </a:r>
            <a:r>
              <a:rPr lang="en-US" altLang="zh-CN" sz="1600">
                <a:latin typeface="仿宋" panose="02010609060101010101" charset="-122"/>
                <a:ea typeface="仿宋" panose="02010609060101010101" charset="-122"/>
                <a:sym typeface="+mn-ea"/>
              </a:rPr>
              <a:t> </a:t>
            </a:r>
            <a:r>
              <a:rPr lang="zh-CN" altLang="en-US" sz="1600">
                <a:latin typeface="仿宋" panose="02010609060101010101" charset="-122"/>
                <a:ea typeface="仿宋" panose="02010609060101010101" charset="-122"/>
                <a:sym typeface="+mn-ea"/>
              </a:rPr>
              <a:t>individual Zn2GeO4 nanowire [J]. Applied Physics Letters,2010, 97(16): 161102.</a:t>
            </a:r>
            <a:endParaRPr lang="zh-CN" altLang="en-US" sz="1600">
              <a:latin typeface="仿宋" panose="02010609060101010101" charset="-122"/>
              <a:ea typeface="仿宋" panose="02010609060101010101" charset="-122"/>
            </a:endParaRPr>
          </a:p>
          <a:p>
            <a:r>
              <a:rPr lang="zh-CN" altLang="en-US" sz="1600">
                <a:latin typeface="仿宋" panose="02010609060101010101" charset="-122"/>
                <a:ea typeface="仿宋" panose="02010609060101010101" charset="-122"/>
                <a:sym typeface="+mn-ea"/>
              </a:rPr>
              <a:t>[3] Wu P, Dai Y, Ye Y, et al. Fast-speed and high-gain</a:t>
            </a:r>
            <a:r>
              <a:rPr lang="en-US" altLang="zh-CN" sz="1600">
                <a:latin typeface="仿宋" panose="02010609060101010101" charset="-122"/>
                <a:ea typeface="仿宋" panose="02010609060101010101" charset="-122"/>
                <a:sym typeface="+mn-ea"/>
              </a:rPr>
              <a:t> </a:t>
            </a:r>
            <a:r>
              <a:rPr lang="zh-CN" altLang="en-US" sz="1600">
                <a:latin typeface="仿宋" panose="02010609060101010101" charset="-122"/>
                <a:ea typeface="仿宋" panose="02010609060101010101" charset="-122"/>
                <a:sym typeface="+mn-ea"/>
              </a:rPr>
              <a:t>photodetectors of individual single crystalline Zn3P2 nanowires</a:t>
            </a:r>
            <a:r>
              <a:rPr lang="en-US" altLang="zh-CN" sz="1600">
                <a:latin typeface="仿宋" panose="02010609060101010101" charset="-122"/>
                <a:ea typeface="仿宋" panose="02010609060101010101" charset="-122"/>
                <a:sym typeface="+mn-ea"/>
              </a:rPr>
              <a:t> </a:t>
            </a:r>
            <a:r>
              <a:rPr lang="zh-CN" altLang="en-US" sz="1600">
                <a:latin typeface="仿宋" panose="02010609060101010101" charset="-122"/>
                <a:ea typeface="仿宋" panose="02010609060101010101" charset="-122"/>
                <a:sym typeface="+mn-ea"/>
              </a:rPr>
              <a:t>[J]. Journal of Materials Chemistry, 2011, 21 (8): 2563 -</a:t>
            </a:r>
            <a:r>
              <a:rPr lang="en-US" altLang="zh-CN" sz="1600">
                <a:latin typeface="仿宋" panose="02010609060101010101" charset="-122"/>
                <a:ea typeface="仿宋" panose="02010609060101010101" charset="-122"/>
                <a:sym typeface="+mn-ea"/>
              </a:rPr>
              <a:t> </a:t>
            </a:r>
            <a:r>
              <a:rPr lang="zh-CN" altLang="en-US" sz="1600">
                <a:latin typeface="仿宋" panose="02010609060101010101" charset="-122"/>
                <a:ea typeface="仿宋" panose="02010609060101010101" charset="-122"/>
                <a:sym typeface="+mn-ea"/>
              </a:rPr>
              <a:t>2567.</a:t>
            </a:r>
            <a:endParaRPr lang="zh-CN" altLang="en-US" sz="1600">
              <a:latin typeface="仿宋" panose="02010609060101010101" charset="-122"/>
              <a:ea typeface="仿宋" panose="02010609060101010101" charset="-122"/>
              <a:sym typeface="+mn-ea"/>
            </a:endParaRPr>
          </a:p>
          <a:p>
            <a:pPr marL="0" indent="0">
              <a:spcBef>
                <a:spcPct val="0"/>
              </a:spcBef>
              <a:spcAft>
                <a:spcPct val="60000"/>
              </a:spcAft>
              <a:buNone/>
            </a:pPr>
            <a:r>
              <a:rPr lang="en-US" altLang="zh-CN" sz="1600">
                <a:solidFill>
                  <a:srgbClr val="000000"/>
                </a:solidFill>
                <a:latin typeface="仿宋" panose="02010609060101010101" charset="-122"/>
                <a:ea typeface="仿宋" panose="02010609060101010101" charset="-122"/>
                <a:cs typeface="仿宋" panose="02010609060101010101" charset="-122"/>
                <a:sym typeface="+mn-ea"/>
              </a:rPr>
              <a:t>[4]Facilely Fabricated Zero-Bias Silicon-Based Plasmonic Photodetector in the Near-Infrared Region with a Schottky Barrier Properly Controlled by Nanoalloy</a:t>
            </a:r>
            <a:r>
              <a:rPr lang="zh-CN" altLang="en-US" sz="1600">
                <a:solidFill>
                  <a:srgbClr val="000000"/>
                </a:solidFill>
                <a:latin typeface="仿宋" panose="02010609060101010101" charset="-122"/>
                <a:ea typeface="仿宋" panose="02010609060101010101" charset="-122"/>
                <a:cs typeface="仿宋" panose="02010609060101010101" charset="-122"/>
                <a:sym typeface="+mn-ea"/>
              </a:rPr>
              <a:t>。</a:t>
            </a:r>
            <a:r>
              <a:rPr lang="en-US" altLang="zh-CN" sz="1600">
                <a:solidFill>
                  <a:srgbClr val="000000"/>
                </a:solidFill>
                <a:latin typeface="仿宋" panose="02010609060101010101" charset="-122"/>
                <a:ea typeface="仿宋" panose="02010609060101010101" charset="-122"/>
                <a:cs typeface="仿宋" panose="02010609060101010101" charset="-122"/>
                <a:sym typeface="+mn-ea"/>
              </a:rPr>
              <a:t>Shinya Okamoto, Kohei Kusada, Yuki Nomura, Eiji Takeda, Yasuhisa Inada, Kazuya Hisada, Satoshi Anada, Kazuo Yamamoto, Taku Hirasawa, and Hiroshi Kitagaw.ACS Applied Materials &amp; Interfaces 2024 16 (7), 8984-8992DOI: 10.1021/acsami.3c15328</a:t>
            </a:r>
            <a:endParaRPr lang="en-US" altLang="zh-CN" sz="1600" i="0">
              <a:solidFill>
                <a:srgbClr val="000000"/>
              </a:solidFill>
              <a:latin typeface="仿宋" panose="02010609060101010101" charset="-122"/>
              <a:ea typeface="仿宋" panose="02010609060101010101" charset="-122"/>
              <a:cs typeface="仿宋" panose="02010609060101010101" charset="-122"/>
            </a:endParaRPr>
          </a:p>
          <a:p>
            <a:endParaRPr lang="zh-CN" altLang="en-US" sz="1600">
              <a:latin typeface="仿宋" panose="02010609060101010101" charset="-122"/>
              <a:ea typeface="仿宋" panose="02010609060101010101" charset="-122"/>
              <a:cs typeface="仿宋" panose="02010609060101010101" charset="-122"/>
              <a:sym typeface="+mn-ea"/>
            </a:endParaRPr>
          </a:p>
        </p:txBody>
      </p:sp>
      <p:sp>
        <p:nvSpPr>
          <p:cNvPr id="14" name="文本框 13"/>
          <p:cNvSpPr txBox="1"/>
          <p:nvPr/>
        </p:nvSpPr>
        <p:spPr>
          <a:xfrm>
            <a:off x="4763770" y="4692015"/>
            <a:ext cx="7428230" cy="1170305"/>
          </a:xfrm>
          <a:prstGeom prst="rect">
            <a:avLst/>
          </a:prstGeom>
        </p:spPr>
        <p:txBody>
          <a:bodyPr>
            <a:noAutofit/>
          </a:bodyPr>
          <a:p>
            <a:pPr marL="0" indent="0">
              <a:spcBef>
                <a:spcPct val="0"/>
              </a:spcBef>
              <a:spcAft>
                <a:spcPct val="60000"/>
              </a:spcAft>
              <a:buNone/>
            </a:pPr>
            <a:endParaRPr lang="en-US" altLang="zh-CN" sz="1600" b="0" i="0">
              <a:solidFill>
                <a:srgbClr val="000000"/>
              </a:solidFill>
              <a:latin typeface="Roboto"/>
              <a:ea typeface="Roboto"/>
            </a:endParaRPr>
          </a:p>
        </p:txBody>
      </p:sp>
      <p:pic>
        <p:nvPicPr>
          <p:cNvPr id="5" name="图片 4"/>
          <p:cNvPicPr>
            <a:picLocks noChangeAspect="1"/>
          </p:cNvPicPr>
          <p:nvPr/>
        </p:nvPicPr>
        <p:blipFill>
          <a:blip r:embed="rId8"/>
          <a:stretch>
            <a:fillRect/>
          </a:stretch>
        </p:blipFill>
        <p:spPr>
          <a:xfrm>
            <a:off x="6677660" y="2202180"/>
            <a:ext cx="4657725" cy="2038350"/>
          </a:xfrm>
          <a:prstGeom prst="rect">
            <a:avLst/>
          </a:prstGeom>
        </p:spPr>
      </p:pic>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0080" y="715645"/>
            <a:ext cx="8387715" cy="2553335"/>
          </a:xfrm>
          <a:prstGeom prst="rect">
            <a:avLst/>
          </a:prstGeom>
        </p:spPr>
        <p:txBody>
          <a:bodyPr wrap="square">
            <a:spAutoFit/>
          </a:bodyPr>
          <a:p>
            <a:pPr marL="0" indent="0"/>
            <a:r>
              <a:rPr lang="en-US" altLang="zh-CN" sz="2000" b="0" i="0">
                <a:solidFill>
                  <a:srgbClr val="151515"/>
                </a:solidFill>
                <a:latin typeface="Roboto"/>
                <a:ea typeface="Roboto"/>
              </a:rPr>
              <a:t> we have demonstrated an e</a:t>
            </a:r>
            <a:r>
              <a:rPr lang="en-US" altLang="en-US" sz="2000" b="0" i="0">
                <a:solidFill>
                  <a:srgbClr val="151515"/>
                </a:solidFill>
                <a:latin typeface="Roboto"/>
                <a:ea typeface="Roboto"/>
              </a:rPr>
              <a:t>ﬃ</a:t>
            </a:r>
            <a:r>
              <a:rPr lang="en-US" altLang="zh-CN" sz="2000" b="0" i="0">
                <a:solidFill>
                  <a:srgbClr val="151515"/>
                </a:solidFill>
                <a:latin typeface="Roboto"/>
                <a:ea typeface="Roboto"/>
              </a:rPr>
              <a:t>cient hot electron pho-todetector based on high aspect-ratio plasmonic nanoneedles.The multiple optical modes, including localized</a:t>
            </a:r>
            <a:r>
              <a:rPr lang="en-US" altLang="zh-CN" sz="2000" b="1" i="0">
                <a:solidFill>
                  <a:srgbClr val="151515"/>
                </a:solidFill>
                <a:latin typeface="Roboto"/>
                <a:ea typeface="Roboto"/>
              </a:rPr>
              <a:t> surface plas-mons, propagating surface plasmons</a:t>
            </a:r>
            <a:r>
              <a:rPr lang="en-US" altLang="zh-CN" sz="2000" b="0" i="0">
                <a:solidFill>
                  <a:srgbClr val="151515"/>
                </a:solidFill>
                <a:latin typeface="Roboto"/>
                <a:ea typeface="Roboto"/>
              </a:rPr>
              <a:t>, and waveguide mode con-tribute to an average optical absorption of 97.3% over the entireNIR spectral range in the plasmonic nanoneedles with a thick-ness of 10 nm. The </a:t>
            </a:r>
            <a:r>
              <a:rPr lang="en-US" altLang="zh-CN" sz="2000" b="1" i="0">
                <a:solidFill>
                  <a:srgbClr val="151515"/>
                </a:solidFill>
                <a:latin typeface="Roboto"/>
                <a:ea typeface="Roboto"/>
              </a:rPr>
              <a:t>enhanced hot electron generation, transport,and injection at the nanoscale apex of the plasmonic nanonee-dles</a:t>
            </a:r>
            <a:r>
              <a:rPr lang="en-US" altLang="zh-CN" sz="2000" b="0" i="0">
                <a:solidFill>
                  <a:srgbClr val="151515"/>
                </a:solidFill>
                <a:latin typeface="Roboto"/>
                <a:ea typeface="Roboto"/>
              </a:rPr>
              <a:t> contribute to the lowest reported noise equivalent power of4.4 </a:t>
            </a:r>
            <a:r>
              <a:rPr lang="en-US" altLang="en-US" sz="2000" b="0" i="0">
                <a:solidFill>
                  <a:srgbClr val="151515"/>
                </a:solidFill>
                <a:latin typeface="Roboto"/>
                <a:ea typeface="Roboto"/>
              </a:rPr>
              <a:t>×</a:t>
            </a:r>
            <a:r>
              <a:rPr lang="en-US" altLang="zh-CN" sz="2000" b="0" i="0">
                <a:solidFill>
                  <a:srgbClr val="151515"/>
                </a:solidFill>
                <a:latin typeface="Roboto"/>
                <a:ea typeface="Roboto"/>
              </a:rPr>
              <a:t> 10−12 W Hz−0.5 at the wavelength of 1300 nm. </a:t>
            </a:r>
            <a:endParaRPr lang="en-US" altLang="zh-CN" sz="2000" b="0" i="0">
              <a:solidFill>
                <a:srgbClr val="151515"/>
              </a:solidFill>
              <a:latin typeface="Roboto"/>
              <a:ea typeface="Roboto"/>
            </a:endParaRPr>
          </a:p>
        </p:txBody>
      </p:sp>
      <p:sp>
        <p:nvSpPr>
          <p:cNvPr id="3" name="文本框 2"/>
          <p:cNvSpPr txBox="1"/>
          <p:nvPr/>
        </p:nvSpPr>
        <p:spPr>
          <a:xfrm>
            <a:off x="1778000" y="3582035"/>
            <a:ext cx="8651240" cy="1812925"/>
          </a:xfrm>
          <a:prstGeom prst="rect">
            <a:avLst/>
          </a:prstGeom>
          <a:noFill/>
        </p:spPr>
        <p:txBody>
          <a:bodyPr wrap="square" rtlCol="0" anchor="t">
            <a:noAutofit/>
          </a:bodyPr>
          <a:p>
            <a:r>
              <a:rPr lang="zh-CN" altLang="en-US" sz="2000">
                <a:sym typeface="+mn-ea"/>
              </a:rPr>
              <a:t>我们展示了一种基于高纵横比等离子纳米针的高效热电子光电探测器多种光学模式（包括局部</a:t>
            </a:r>
            <a:r>
              <a:rPr lang="zh-CN" altLang="en-US" sz="2000" b="1">
                <a:sym typeface="+mn-ea"/>
              </a:rPr>
              <a:t>表面等离子体、传播表面等离子体</a:t>
            </a:r>
            <a:r>
              <a:rPr lang="zh-CN" altLang="en-US" sz="2000">
                <a:sym typeface="+mn-ea"/>
              </a:rPr>
              <a:t>和波导模式）使得厚度为</a:t>
            </a:r>
            <a:r>
              <a:rPr lang="en-US" altLang="zh-CN" sz="2000">
                <a:sym typeface="+mn-ea"/>
              </a:rPr>
              <a:t> 10 nm </a:t>
            </a:r>
            <a:r>
              <a:rPr lang="zh-CN" altLang="en-US" sz="2000">
                <a:sym typeface="+mn-ea"/>
              </a:rPr>
              <a:t>的等离子纳米针在整个近红外光谱范围内的平均光学吸收率达到</a:t>
            </a:r>
            <a:r>
              <a:rPr lang="en-US" altLang="zh-CN" sz="2000">
                <a:sym typeface="+mn-ea"/>
              </a:rPr>
              <a:t> 97.3%</a:t>
            </a:r>
            <a:r>
              <a:rPr lang="zh-CN" altLang="en-US" sz="2000">
                <a:sym typeface="+mn-ea"/>
              </a:rPr>
              <a:t>。在波长为</a:t>
            </a:r>
            <a:r>
              <a:rPr lang="en-US" altLang="zh-CN" sz="2000">
                <a:sym typeface="+mn-ea"/>
              </a:rPr>
              <a:t> 1300 nm </a:t>
            </a:r>
            <a:r>
              <a:rPr lang="zh-CN" altLang="en-US" sz="2000">
                <a:sym typeface="+mn-ea"/>
              </a:rPr>
              <a:t>的电浆纳米针的纳米级顶点，</a:t>
            </a:r>
            <a:r>
              <a:rPr lang="zh-CN" altLang="en-US" sz="2000" b="1">
                <a:sym typeface="+mn-ea"/>
              </a:rPr>
              <a:t>热电子的产生、传输和注入都得到了增强</a:t>
            </a:r>
            <a:r>
              <a:rPr lang="zh-CN" altLang="en-US" sz="2000">
                <a:sym typeface="+mn-ea"/>
              </a:rPr>
              <a:t>，从而使报告的噪声等效功率最低（</a:t>
            </a:r>
            <a:r>
              <a:rPr lang="en-US" altLang="zh-CN" sz="2000">
                <a:sym typeface="+mn-ea"/>
              </a:rPr>
              <a:t>4.4 </a:t>
            </a:r>
            <a:r>
              <a:rPr lang="en-US" altLang="en-US" sz="2000">
                <a:sym typeface="+mn-ea"/>
              </a:rPr>
              <a:t>×</a:t>
            </a:r>
            <a:r>
              <a:rPr lang="en-US" altLang="zh-CN" sz="2000">
                <a:sym typeface="+mn-ea"/>
              </a:rPr>
              <a:t> 10-12 W Hz-0.5</a:t>
            </a:r>
            <a:r>
              <a:rPr lang="zh-CN" altLang="en-US" sz="2000">
                <a:sym typeface="+mn-ea"/>
              </a:rPr>
              <a:t>）。</a:t>
            </a:r>
            <a:endParaRPr lang="zh-CN" altLang="en-US" sz="2000">
              <a:sym typeface="+mn-ea"/>
            </a:endParaRPr>
          </a:p>
        </p:txBody>
      </p:sp>
      <p:sp>
        <p:nvSpPr>
          <p:cNvPr id="4" name="文本框 3"/>
          <p:cNvSpPr txBox="1"/>
          <p:nvPr/>
        </p:nvSpPr>
        <p:spPr>
          <a:xfrm>
            <a:off x="2040890" y="5557520"/>
            <a:ext cx="8104505" cy="645160"/>
          </a:xfrm>
          <a:prstGeom prst="rect">
            <a:avLst/>
          </a:prstGeom>
          <a:noFill/>
        </p:spPr>
        <p:txBody>
          <a:bodyPr wrap="square" rtlCol="0" anchor="t">
            <a:spAutoFit/>
          </a:bodyPr>
          <a:p>
            <a:r>
              <a:rPr lang="en-US" altLang="zh-CN" sz="1200" b="1" dirty="0">
                <a:latin typeface="+mj-ea"/>
                <a:ea typeface="+mj-ea"/>
                <a:sym typeface="+mn-ea"/>
              </a:rPr>
              <a:t>C. Zhang, B. Huang, H. Li, H. Chen, T. Yu, B. Zhang, S. Wang, C. Liu, Y. Luo, S. A. Maier, and X. Li, "Plasmonic Nanoneedle Arrays with Enhanced Hot Electron Photodetection for Near‐IR Imaging," Adv. </a:t>
            </a:r>
            <a:r>
              <a:rPr lang="en-US" altLang="zh-CN" sz="1200" b="1" dirty="0" err="1">
                <a:latin typeface="+mj-ea"/>
                <a:ea typeface="+mj-ea"/>
                <a:sym typeface="+mn-ea"/>
              </a:rPr>
              <a:t>Funct</a:t>
            </a:r>
            <a:r>
              <a:rPr lang="en-US" altLang="zh-CN" sz="1200" b="1" dirty="0">
                <a:latin typeface="+mj-ea"/>
                <a:ea typeface="+mj-ea"/>
                <a:sym typeface="+mn-ea"/>
              </a:rPr>
              <a:t>. Mater. 33(45) (2023).</a:t>
            </a:r>
            <a:endParaRPr lang="en-US" altLang="zh-CN" sz="1200" b="1" dirty="0">
              <a:latin typeface="+mj-ea"/>
              <a:ea typeface="+mj-ea"/>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rot="5400000">
            <a:off x="4570095" y="-4570095"/>
            <a:ext cx="3051175" cy="12192000"/>
          </a:xfrm>
          <a:prstGeom prst="rect">
            <a:avLst/>
          </a:prstGeom>
          <a:gradFill>
            <a:gsLst>
              <a:gs pos="100000">
                <a:srgbClr val="70B6FF">
                  <a:alpha val="100000"/>
                </a:srgbClr>
              </a:gs>
              <a:gs pos="9000">
                <a:schemeClr val="accent1"/>
              </a:gs>
              <a:gs pos="100000">
                <a:schemeClr val="accent1">
                  <a:lumMod val="20000"/>
                  <a:lumOff val="80000"/>
                </a:schemeClr>
              </a:gs>
            </a:gsLst>
            <a:lin ang="10800000" scaled="0"/>
          </a:gra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p>
        </p:txBody>
      </p:sp>
      <p:sp>
        <p:nvSpPr>
          <p:cNvPr id="11" name="圆角矩形 10"/>
          <p:cNvSpPr/>
          <p:nvPr>
            <p:custDataLst>
              <p:tags r:id="rId2"/>
            </p:custDataLst>
          </p:nvPr>
        </p:nvSpPr>
        <p:spPr>
          <a:xfrm>
            <a:off x="2853055" y="294640"/>
            <a:ext cx="6630035" cy="686435"/>
          </a:xfrm>
          <a:prstGeom prst="roundRect">
            <a:avLst>
              <a:gd name="adj" fmla="val 50000"/>
            </a:avLst>
          </a:prstGeom>
          <a:gradFill>
            <a:gsLst>
              <a:gs pos="100000">
                <a:schemeClr val="bg1">
                  <a:alpha val="100000"/>
                </a:schemeClr>
              </a:gs>
              <a:gs pos="0">
                <a:schemeClr val="bg1">
                  <a:alpha val="100000"/>
                </a:schemeClr>
              </a:gs>
            </a:gsLst>
            <a:lin ang="10800000" scaled="0"/>
          </a:gradFill>
          <a:ln>
            <a:noFill/>
          </a:ln>
          <a:effectLst>
            <a:outerShdw blurRad="368300" dist="1651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13" name="组合 12"/>
          <p:cNvGrpSpPr/>
          <p:nvPr>
            <p:custDataLst>
              <p:tags r:id="rId3"/>
            </p:custDataLst>
          </p:nvPr>
        </p:nvGrpSpPr>
        <p:grpSpPr>
          <a:xfrm>
            <a:off x="8926195" y="981075"/>
            <a:ext cx="234950" cy="226695"/>
            <a:chOff x="1762" y="4507"/>
            <a:chExt cx="448" cy="432"/>
          </a:xfrm>
        </p:grpSpPr>
        <p:sp>
          <p:nvSpPr>
            <p:cNvPr id="14" name="椭圆 13"/>
            <p:cNvSpPr/>
            <p:nvPr>
              <p:custDataLst>
                <p:tags r:id="rId4"/>
              </p:custDataLst>
            </p:nvPr>
          </p:nvSpPr>
          <p:spPr>
            <a:xfrm>
              <a:off x="1762" y="4507"/>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cxnSp>
          <p:nvCxnSpPr>
            <p:cNvPr id="16" name="直接连接符 15"/>
            <p:cNvCxnSpPr/>
            <p:nvPr>
              <p:custDataLst>
                <p:tags r:id="rId5"/>
              </p:custDataLst>
            </p:nvPr>
          </p:nvCxnSpPr>
          <p:spPr>
            <a:xfrm>
              <a:off x="2102" y="4845"/>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6"/>
            </p:custDataLst>
          </p:nvPr>
        </p:nvSpPr>
        <p:spPr>
          <a:xfrm>
            <a:off x="3270250" y="300355"/>
            <a:ext cx="5335270" cy="680720"/>
          </a:xfrm>
          <a:prstGeom prst="rect">
            <a:avLst/>
          </a:prstGeom>
        </p:spPr>
        <p:txBody>
          <a:bodyPr vert="horz" lIns="90000" tIns="46800" rIns="90000" bIns="46800" rtlCol="0" anchor="ctr" anchorCtr="0">
            <a:normAutofit/>
          </a:bodyPr>
          <a:lstStyle>
            <a:defPPr>
              <a:defRPr lang="zh-CN"/>
            </a:defPPr>
            <a:lvl1pPr fontAlgn="auto">
              <a:lnSpc>
                <a:spcPct val="100000"/>
              </a:lnSpc>
              <a:spcBef>
                <a:spcPct val="0"/>
              </a:spcBef>
              <a:buNone/>
              <a:defRPr sz="2400" b="1" u="none" strike="noStrike" cap="none" spc="0" normalizeH="0" baseline="0">
                <a:solidFill>
                  <a:schemeClr val="tx2"/>
                </a:solidFill>
                <a:uFillTx/>
                <a:latin typeface="+mj-lt"/>
                <a:ea typeface="+mj-ea"/>
                <a:cs typeface="+mj-cs"/>
              </a:defRPr>
            </a:lvl1pPr>
          </a:lstStyle>
          <a:p>
            <a:pPr algn="ctr"/>
            <a:r>
              <a:rPr lang="zh-CN" altLang="en-US">
                <a:solidFill>
                  <a:schemeClr val="accent1">
                    <a:lumMod val="50000"/>
                  </a:schemeClr>
                </a:solidFill>
                <a:latin typeface="Arial" panose="020B0604020202020204" pitchFamily="34" charset="0"/>
                <a:ea typeface="微软雅黑" panose="020B0503020204020204" charset="-122"/>
              </a:rPr>
              <a:t>设计目标</a:t>
            </a:r>
            <a:endParaRPr lang="zh-CN" altLang="en-US">
              <a:solidFill>
                <a:schemeClr val="accent1">
                  <a:lumMod val="50000"/>
                </a:schemeClr>
              </a:solidFill>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1200785" y="1411605"/>
            <a:ext cx="10242550" cy="1688465"/>
          </a:xfrm>
          <a:prstGeom prst="rect">
            <a:avLst/>
          </a:prstGeom>
        </p:spPr>
        <p:txBody>
          <a:bodyPr vert="horz" lIns="90000" tIns="46800" rIns="90000" bIns="46800" rtlCol="0" anchor="t" anchorCtr="0">
            <a:normAutofit/>
          </a:bodyPr>
          <a:lstStyle>
            <a:defPPr>
              <a:defRPr lang="zh-CN"/>
            </a:defPPr>
            <a:lvl1pPr algn="ctr" fontAlgn="auto">
              <a:lnSpc>
                <a:spcPct val="160000"/>
              </a:lnSpc>
              <a:spcBef>
                <a:spcPct val="0"/>
              </a:spcBef>
              <a:buNone/>
              <a:defRPr sz="1600" b="0" u="none" strike="noStrike" cap="none" spc="0" normalizeH="0" baseline="0">
                <a:solidFill>
                  <a:schemeClr val="bg2"/>
                </a:solidFill>
                <a:uFillTx/>
                <a:latin typeface="+mj-lt"/>
                <a:ea typeface="+mj-ea"/>
                <a:cs typeface="+mj-cs"/>
              </a:defRPr>
            </a:lvl1pPr>
          </a:lstStyle>
          <a:p>
            <a:pPr algn="l"/>
            <a:r>
              <a:rPr lang="zh-CN" altLang="en-US" sz="2000" dirty="0">
                <a:solidFill>
                  <a:schemeClr val="bg1"/>
                </a:solidFill>
                <a:latin typeface="Arial" panose="020B0604020202020204" pitchFamily="34" charset="0"/>
                <a:ea typeface="微软雅黑" panose="020B0503020204020204" charset="-122"/>
              </a:rPr>
              <a:t>经过精心设计的等离激元结构将器件的共振吸收峰调节到近红外波段，减少金属层在近红外的反射率， 并引入新的共振模式及多共振模式耦合等手段来提高器件整体的量子效率。</a:t>
            </a:r>
            <a:endParaRPr lang="zh-CN" altLang="en-US" sz="2000" dirty="0">
              <a:solidFill>
                <a:schemeClr val="bg1"/>
              </a:solidFill>
              <a:latin typeface="Arial" panose="020B0604020202020204" pitchFamily="34" charset="0"/>
              <a:ea typeface="微软雅黑" panose="020B0503020204020204" charset="-122"/>
            </a:endParaRPr>
          </a:p>
        </p:txBody>
      </p:sp>
      <p:sp>
        <p:nvSpPr>
          <p:cNvPr id="32" name="圆角矩形 31"/>
          <p:cNvSpPr/>
          <p:nvPr>
            <p:custDataLst>
              <p:tags r:id="rId8"/>
            </p:custDataLst>
          </p:nvPr>
        </p:nvSpPr>
        <p:spPr>
          <a:xfrm>
            <a:off x="1386840" y="3530600"/>
            <a:ext cx="3688080" cy="3117215"/>
          </a:xfrm>
          <a:prstGeom prst="roundRect">
            <a:avLst>
              <a:gd name="adj" fmla="val 7400"/>
            </a:avLst>
          </a:prstGeom>
          <a:solidFill>
            <a:srgbClr val="FFFFFF"/>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ea typeface="微软雅黑" panose="020B0503020204020204" charset="-122"/>
            </a:endParaRPr>
          </a:p>
        </p:txBody>
      </p:sp>
      <p:sp>
        <p:nvSpPr>
          <p:cNvPr id="54" name="文本框 53"/>
          <p:cNvSpPr txBox="1"/>
          <p:nvPr>
            <p:custDataLst>
              <p:tags r:id="rId9"/>
            </p:custDataLst>
          </p:nvPr>
        </p:nvSpPr>
        <p:spPr>
          <a:xfrm>
            <a:off x="2412261" y="3681730"/>
            <a:ext cx="1314784" cy="1107996"/>
          </a:xfrm>
          <a:prstGeom prst="rect">
            <a:avLst/>
          </a:prstGeom>
          <a:noFill/>
        </p:spPr>
        <p:txBody>
          <a:bodyPr wrap="none">
            <a:normAutofit/>
          </a:bodyPr>
          <a:lstStyle>
            <a:defPPr>
              <a:defRPr lang="zh-CN"/>
            </a:defPPr>
            <a:lvl1pPr marR="0" lvl="0" indent="0" algn="ctr" defTabSz="913765" fontAlgn="auto">
              <a:lnSpc>
                <a:spcPct val="100000"/>
              </a:lnSpc>
              <a:spcBef>
                <a:spcPts val="0"/>
              </a:spcBef>
              <a:spcAft>
                <a:spcPts val="0"/>
              </a:spcAft>
              <a:buClrTx/>
              <a:buSzPct val="25000"/>
              <a:buFontTx/>
              <a:buNone/>
              <a:defRPr kumimoji="0" sz="6600" b="1" i="0" u="none" strike="noStrike" cap="none" spc="0" normalizeH="0" baseline="0">
                <a:ln>
                  <a:noFill/>
                </a:ln>
                <a:gradFill>
                  <a:gsLst>
                    <a:gs pos="0">
                      <a:schemeClr val="accent1"/>
                    </a:gs>
                    <a:gs pos="74000">
                      <a:schemeClr val="accent1">
                        <a:lumMod val="40000"/>
                        <a:lumOff val="60000"/>
                      </a:schemeClr>
                    </a:gs>
                    <a:gs pos="83000">
                      <a:schemeClr val="accent1">
                        <a:lumMod val="40000"/>
                        <a:lumOff val="60000"/>
                      </a:schemeClr>
                    </a:gs>
                    <a:gs pos="100000">
                      <a:schemeClr val="accent1">
                        <a:lumMod val="20000"/>
                        <a:lumOff val="80000"/>
                      </a:schemeClr>
                    </a:gs>
                  </a:gsLst>
                  <a:lin ang="5400000" scaled="0"/>
                </a:gradFill>
                <a:effectLst/>
                <a:uLnTx/>
                <a:uFillTx/>
                <a:latin typeface="Arial" panose="020B0604020202020204" pitchFamily="34" charset="0"/>
                <a:ea typeface="微软雅黑" panose="020B0503020204020204" charset="-122"/>
              </a:defRPr>
            </a:lvl1pPr>
          </a:lstStyle>
          <a:p>
            <a:r>
              <a:rPr lang="en-US" altLang="zh-CN" dirty="0"/>
              <a:t>O1</a:t>
            </a:r>
            <a:endParaRPr lang="en-US" altLang="zh-CN" dirty="0"/>
          </a:p>
        </p:txBody>
      </p:sp>
      <p:sp>
        <p:nvSpPr>
          <p:cNvPr id="6" name="文本框 5"/>
          <p:cNvSpPr txBox="1"/>
          <p:nvPr>
            <p:custDataLst>
              <p:tags r:id="rId10"/>
            </p:custDataLst>
          </p:nvPr>
        </p:nvSpPr>
        <p:spPr>
          <a:xfrm>
            <a:off x="2055240" y="4749165"/>
            <a:ext cx="2028825" cy="477520"/>
          </a:xfrm>
          <a:prstGeom prst="rect">
            <a:avLst/>
          </a:prstGeom>
        </p:spPr>
        <p:txBody>
          <a:bodyPr vert="horz" lIns="90000" tIns="46800" rIns="90000" bIns="46800" rtlCol="0" anchor="ctr" anchorCtr="0">
            <a:normAutofit/>
          </a:bodyPr>
          <a:lstStyle>
            <a:defPPr>
              <a:defRPr lang="zh-CN"/>
            </a:defPPr>
            <a:lvl1pPr algn="ctr" fontAlgn="auto">
              <a:lnSpc>
                <a:spcPct val="100000"/>
              </a:lnSpc>
              <a:spcBef>
                <a:spcPct val="0"/>
              </a:spcBef>
              <a:buNone/>
              <a:defRPr b="1" u="none" strike="noStrike" cap="none" spc="0" normalizeH="0" baseline="0">
                <a:solidFill>
                  <a:schemeClr val="tx2"/>
                </a:solidFill>
                <a:uFillTx/>
                <a:latin typeface="微软雅黑" panose="020B0503020204020204" charset="-122"/>
                <a:ea typeface="微软雅黑" panose="020B0503020204020204" charset="-122"/>
                <a:cs typeface="+mj-cs"/>
              </a:defRPr>
            </a:lvl1pPr>
          </a:lstStyle>
          <a:p>
            <a:r>
              <a:rPr lang="zh-CN" altLang="en-US">
                <a:solidFill>
                  <a:schemeClr val="accent1">
                    <a:lumMod val="50000"/>
                  </a:schemeClr>
                </a:solidFill>
                <a:latin typeface="Arial" panose="020B0604020202020204" pitchFamily="34" charset="0"/>
              </a:rPr>
              <a:t>传统方法</a:t>
            </a:r>
            <a:endParaRPr lang="zh-CN" altLang="en-US">
              <a:solidFill>
                <a:schemeClr val="accent1">
                  <a:lumMod val="50000"/>
                </a:schemeClr>
              </a:solidFill>
              <a:latin typeface="Arial" panose="020B0604020202020204" pitchFamily="34" charset="0"/>
            </a:endParaRPr>
          </a:p>
        </p:txBody>
      </p:sp>
      <p:sp>
        <p:nvSpPr>
          <p:cNvPr id="22" name="文本框 21"/>
          <p:cNvSpPr txBox="1"/>
          <p:nvPr>
            <p:custDataLst>
              <p:tags r:id="rId11"/>
            </p:custDataLst>
          </p:nvPr>
        </p:nvSpPr>
        <p:spPr>
          <a:xfrm>
            <a:off x="1562735" y="5226685"/>
            <a:ext cx="3512185" cy="802640"/>
          </a:xfrm>
          <a:prstGeom prst="rect">
            <a:avLst/>
          </a:prstGeom>
        </p:spPr>
        <p:txBody>
          <a:bodyPr wrap="square" anchor="t" anchorCtr="0">
            <a:noAutofit/>
          </a:bodyPr>
          <a:lstStyle>
            <a:defPPr>
              <a:defRPr lang="zh-CN"/>
            </a:defPPr>
            <a:lvl1pPr marR="0" lvl="0" indent="0" algn="ctr" defTabSz="685800" fontAlgn="base">
              <a:lnSpc>
                <a:spcPct val="150000"/>
              </a:lnSpc>
              <a:spcBef>
                <a:spcPct val="0"/>
              </a:spcBef>
              <a:spcAft>
                <a:spcPct val="0"/>
              </a:spcAft>
              <a:buClrTx/>
              <a:buSzTx/>
              <a:buFontTx/>
              <a:buNone/>
              <a:defRPr kumimoji="0" sz="1200" b="0" i="0" u="none" strike="noStrike" cap="none" spc="0" normalizeH="0" baseline="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defRPr>
            </a:lvl1pPr>
          </a:lstStyle>
          <a:p>
            <a:r>
              <a:rPr lang="zh-CN" altLang="en-US" sz="1800" dirty="0">
                <a:solidFill>
                  <a:schemeClr val="tx1">
                    <a:lumMod val="75000"/>
                    <a:lumOff val="25000"/>
                  </a:schemeClr>
                </a:solidFill>
                <a:latin typeface="Arial" panose="020B0604020202020204" pitchFamily="34" charset="0"/>
              </a:rPr>
              <a:t>通过实验以及经验对等离激元结构的尺寸和形状</a:t>
            </a:r>
            <a:r>
              <a:rPr lang="zh-CN" altLang="en-US" sz="1800" dirty="0">
                <a:solidFill>
                  <a:schemeClr val="tx1">
                    <a:lumMod val="75000"/>
                    <a:lumOff val="25000"/>
                  </a:schemeClr>
                </a:solidFill>
                <a:latin typeface="Arial" panose="020B0604020202020204" pitchFamily="34" charset="0"/>
              </a:rPr>
              <a:t>进行设计</a:t>
            </a:r>
            <a:endParaRPr lang="zh-CN" altLang="en-US" sz="1800" dirty="0">
              <a:solidFill>
                <a:schemeClr val="tx1">
                  <a:lumMod val="75000"/>
                  <a:lumOff val="25000"/>
                </a:schemeClr>
              </a:solidFill>
              <a:latin typeface="Arial" panose="020B0604020202020204" pitchFamily="34" charset="0"/>
            </a:endParaRPr>
          </a:p>
        </p:txBody>
      </p:sp>
      <p:sp>
        <p:nvSpPr>
          <p:cNvPr id="69" name="圆角矩形 68"/>
          <p:cNvSpPr/>
          <p:nvPr>
            <p:custDataLst>
              <p:tags r:id="rId12"/>
            </p:custDataLst>
          </p:nvPr>
        </p:nvSpPr>
        <p:spPr>
          <a:xfrm>
            <a:off x="7117080" y="3531235"/>
            <a:ext cx="3688080" cy="3122930"/>
          </a:xfrm>
          <a:prstGeom prst="roundRect">
            <a:avLst>
              <a:gd name="adj" fmla="val 7400"/>
            </a:avLst>
          </a:prstGeom>
          <a:solidFill>
            <a:srgbClr val="FFFFFF"/>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ea typeface="微软雅黑" panose="020B0503020204020204" charset="-122"/>
            </a:endParaRPr>
          </a:p>
        </p:txBody>
      </p:sp>
      <p:sp>
        <p:nvSpPr>
          <p:cNvPr id="72" name="文本框 71"/>
          <p:cNvSpPr txBox="1"/>
          <p:nvPr>
            <p:custDataLst>
              <p:tags r:id="rId13"/>
            </p:custDataLst>
          </p:nvPr>
        </p:nvSpPr>
        <p:spPr>
          <a:xfrm>
            <a:off x="8303895" y="3683000"/>
            <a:ext cx="1315085" cy="1106805"/>
          </a:xfrm>
          <a:prstGeom prst="rect">
            <a:avLst/>
          </a:prstGeom>
          <a:noFill/>
        </p:spPr>
        <p:txBody>
          <a:bodyPr wrap="none">
            <a:normAutofit/>
          </a:bodyPr>
          <a:lstStyle>
            <a:defPPr>
              <a:defRPr lang="zh-CN"/>
            </a:defPPr>
            <a:lvl1pPr marR="0" lvl="0" indent="0" algn="ctr" defTabSz="913765" fontAlgn="auto">
              <a:lnSpc>
                <a:spcPct val="100000"/>
              </a:lnSpc>
              <a:spcBef>
                <a:spcPts val="0"/>
              </a:spcBef>
              <a:spcAft>
                <a:spcPts val="0"/>
              </a:spcAft>
              <a:buClrTx/>
              <a:buSzPct val="25000"/>
              <a:buFontTx/>
              <a:buNone/>
              <a:defRPr kumimoji="0" sz="6600" b="1" i="0" u="none" strike="noStrike" cap="none" spc="0" normalizeH="0" baseline="0">
                <a:ln>
                  <a:noFill/>
                </a:ln>
                <a:gradFill>
                  <a:gsLst>
                    <a:gs pos="0">
                      <a:schemeClr val="accent1"/>
                    </a:gs>
                    <a:gs pos="74000">
                      <a:schemeClr val="accent1">
                        <a:lumMod val="40000"/>
                        <a:lumOff val="60000"/>
                      </a:schemeClr>
                    </a:gs>
                    <a:gs pos="83000">
                      <a:schemeClr val="accent1">
                        <a:lumMod val="40000"/>
                        <a:lumOff val="60000"/>
                      </a:schemeClr>
                    </a:gs>
                    <a:gs pos="100000">
                      <a:schemeClr val="accent1">
                        <a:lumMod val="20000"/>
                        <a:lumOff val="80000"/>
                      </a:schemeClr>
                    </a:gs>
                  </a:gsLst>
                  <a:lin ang="5400000" scaled="0"/>
                </a:gradFill>
                <a:effectLst/>
                <a:uLnTx/>
                <a:uFillTx/>
                <a:latin typeface="Arial" panose="020B0604020202020204" pitchFamily="34" charset="0"/>
                <a:ea typeface="微软雅黑" panose="020B0503020204020204" charset="-122"/>
              </a:defRPr>
            </a:lvl1pPr>
          </a:lstStyle>
          <a:p>
            <a:r>
              <a:rPr lang="en-US" altLang="zh-CN" dirty="0"/>
              <a:t>O2</a:t>
            </a:r>
            <a:endParaRPr lang="en-US" altLang="zh-CN" dirty="0"/>
          </a:p>
        </p:txBody>
      </p:sp>
      <p:sp>
        <p:nvSpPr>
          <p:cNvPr id="10" name="文本框 9"/>
          <p:cNvSpPr txBox="1"/>
          <p:nvPr>
            <p:custDataLst>
              <p:tags r:id="rId14"/>
            </p:custDataLst>
          </p:nvPr>
        </p:nvSpPr>
        <p:spPr>
          <a:xfrm>
            <a:off x="8009890" y="4749165"/>
            <a:ext cx="2028825" cy="477520"/>
          </a:xfrm>
          <a:prstGeom prst="rect">
            <a:avLst/>
          </a:prstGeom>
        </p:spPr>
        <p:txBody>
          <a:bodyPr vert="horz" lIns="90000" tIns="46800" rIns="90000" bIns="46800" rtlCol="0" anchor="ctr" anchorCtr="0">
            <a:normAutofit/>
          </a:bodyPr>
          <a:lstStyle>
            <a:defPPr>
              <a:defRPr lang="zh-CN"/>
            </a:defPPr>
            <a:lvl1pPr algn="ctr" fontAlgn="auto">
              <a:lnSpc>
                <a:spcPct val="100000"/>
              </a:lnSpc>
              <a:spcBef>
                <a:spcPct val="0"/>
              </a:spcBef>
              <a:buNone/>
              <a:defRPr b="1" u="none" strike="noStrike" cap="none" spc="0" normalizeH="0" baseline="0">
                <a:solidFill>
                  <a:schemeClr val="tx2"/>
                </a:solidFill>
                <a:uFillTx/>
                <a:latin typeface="微软雅黑" panose="020B0503020204020204" charset="-122"/>
                <a:ea typeface="微软雅黑" panose="020B0503020204020204" charset="-122"/>
                <a:cs typeface="+mj-cs"/>
              </a:defRPr>
            </a:lvl1pPr>
          </a:lstStyle>
          <a:p>
            <a:r>
              <a:rPr lang="zh-CN" altLang="en-US">
                <a:solidFill>
                  <a:schemeClr val="accent1">
                    <a:lumMod val="50000"/>
                  </a:schemeClr>
                </a:solidFill>
                <a:latin typeface="Arial" panose="020B0604020202020204" pitchFamily="34" charset="0"/>
              </a:rPr>
              <a:t>我们的方法</a:t>
            </a:r>
            <a:endParaRPr lang="zh-CN" altLang="en-US">
              <a:solidFill>
                <a:schemeClr val="accent1">
                  <a:lumMod val="50000"/>
                </a:schemeClr>
              </a:solidFill>
              <a:latin typeface="Arial" panose="020B0604020202020204" pitchFamily="34" charset="0"/>
            </a:endParaRPr>
          </a:p>
        </p:txBody>
      </p:sp>
      <p:sp>
        <p:nvSpPr>
          <p:cNvPr id="23" name="文本框 22"/>
          <p:cNvSpPr txBox="1"/>
          <p:nvPr>
            <p:custDataLst>
              <p:tags r:id="rId15"/>
            </p:custDataLst>
          </p:nvPr>
        </p:nvSpPr>
        <p:spPr>
          <a:xfrm>
            <a:off x="7407910" y="5226685"/>
            <a:ext cx="3217545" cy="802640"/>
          </a:xfrm>
          <a:prstGeom prst="rect">
            <a:avLst/>
          </a:prstGeom>
        </p:spPr>
        <p:txBody>
          <a:bodyPr wrap="square" anchor="t" anchorCtr="0">
            <a:noAutofit/>
          </a:bodyPr>
          <a:lstStyle>
            <a:defPPr>
              <a:defRPr lang="zh-CN"/>
            </a:defPPr>
            <a:lvl1pPr marR="0" lvl="0" indent="0" algn="ctr" defTabSz="685800" fontAlgn="base">
              <a:lnSpc>
                <a:spcPct val="150000"/>
              </a:lnSpc>
              <a:spcBef>
                <a:spcPct val="0"/>
              </a:spcBef>
              <a:spcAft>
                <a:spcPct val="0"/>
              </a:spcAft>
              <a:buClrTx/>
              <a:buSzTx/>
              <a:buFontTx/>
              <a:buNone/>
              <a:defRPr kumimoji="0" sz="1200" b="0" i="0" u="none" strike="noStrike" cap="none" spc="0" normalizeH="0" baseline="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defRPr>
            </a:lvl1pPr>
          </a:lstStyle>
          <a:p>
            <a:pPr algn="ctr"/>
            <a:r>
              <a:rPr lang="zh-CN" altLang="en-US" sz="1800" dirty="0">
                <a:solidFill>
                  <a:schemeClr val="tx1">
                    <a:lumMod val="75000"/>
                    <a:lumOff val="25000"/>
                  </a:schemeClr>
                </a:solidFill>
                <a:latin typeface="Arial" panose="020B0604020202020204" pitchFamily="34" charset="0"/>
              </a:rPr>
              <a:t>利用算法进行迭代找到在某个波段具有最高量子效率的表面等离激元结构</a:t>
            </a:r>
            <a:endParaRPr lang="en-US" altLang="zh-CN" sz="1800" dirty="0">
              <a:solidFill>
                <a:schemeClr val="tx1">
                  <a:lumMod val="75000"/>
                  <a:lumOff val="25000"/>
                </a:schemeClr>
              </a:solidFill>
              <a:latin typeface="Arial" panose="020B0604020202020204" pitchFamily="34" charset="0"/>
            </a:endParaRPr>
          </a:p>
        </p:txBody>
      </p:sp>
    </p:spTree>
    <p:custDataLst>
      <p:tags r:id="rId1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29149"/>
  <p:tag name="KSO_WM_TEMPLATE_THUMBS_INDEX" val="1、5、6、7、9、10"/>
</p:tagLst>
</file>

<file path=ppt/tags/tag154.xml><?xml version="1.0" encoding="utf-8"?>
<p:tagLst xmlns:p="http://schemas.openxmlformats.org/presentationml/2006/main">
  <p:tag name="KSO_WM_UNIT_ISCONTENTSTITLE" val="0"/>
  <p:tag name="KSO_WM_UNIT_ISNUMDGMTITLE" val="0"/>
  <p:tag name="KSO_WM_UNIT_PRESET_TEXT" val="年度&#13;工作总结汇报"/>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29149_1*a*1"/>
  <p:tag name="KSO_WM_TEMPLATE_CATEGORY" val="custom"/>
  <p:tag name="KSO_WM_TEMPLATE_INDEX" val="20229149"/>
  <p:tag name="KSO_WM_UNIT_LAYERLEVEL" val="1"/>
  <p:tag name="KSO_WM_TAG_VERSION" val="1.0"/>
  <p:tag name="KSO_WM_BEAUTIFY_FLAG" val="#wm#"/>
</p:tagLst>
</file>

<file path=ppt/tags/tag155.xml><?xml version="1.0" encoding="utf-8"?>
<p:tagLst xmlns:p="http://schemas.openxmlformats.org/presentationml/2006/main">
  <p:tag name="KSO_WM_UNIT_ISCONTENTSTITLE" val="0"/>
  <p:tag name="KSO_WM_UNIT_ISNUMDGMTITLE" val="0"/>
  <p:tag name="KSO_WM_UNIT_PRESET_TEXT" val="Annual Work Summary Report"/>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9149_1*b*1"/>
  <p:tag name="KSO_WM_TEMPLATE_CATEGORY" val="custom"/>
  <p:tag name="KSO_WM_TEMPLATE_INDEX" val="20229149"/>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9149_1*i*1"/>
  <p:tag name="KSO_WM_TEMPLATE_CATEGORY" val="custom"/>
  <p:tag name="KSO_WM_TEMPLATE_INDEX" val="20229149"/>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29149_1*i*2"/>
  <p:tag name="KSO_WM_TEMPLATE_CATEGORY" val="custom"/>
  <p:tag name="KSO_WM_TEMPLATE_INDEX" val="20229149"/>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29149_1*i*3"/>
  <p:tag name="KSO_WM_TEMPLATE_CATEGORY" val="custom"/>
  <p:tag name="KSO_WM_TEMPLATE_INDEX" val="20229149"/>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29149_1*i*4"/>
  <p:tag name="KSO_WM_TEMPLATE_CATEGORY" val="custom"/>
  <p:tag name="KSO_WM_TEMPLATE_INDEX" val="20229149"/>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ID" val="custom20229149_1"/>
  <p:tag name="KSO_WM_TEMPLATE_SUBCATEGORY" val="0"/>
  <p:tag name="KSO_WM_TEMPLATE_MASTER_TYPE" val="1"/>
  <p:tag name="KSO_WM_TEMPLATE_COLOR_TYPE"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29149"/>
  <p:tag name="KSO_WM_SLIDE_LAYOUT" val="a_b"/>
  <p:tag name="KSO_WM_SLIDE_LAYOUT_CNT" val="1_1"/>
  <p:tag name="KSO_WM_TEMPLATE_THUMBS_INDEX" val="1、5、6、7、9、10"/>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9149_2*i*1"/>
  <p:tag name="KSO_WM_TEMPLATE_CATEGORY" val="custom"/>
  <p:tag name="KSO_WM_TEMPLATE_INDEX" val="20229149"/>
  <p:tag name="KSO_WM_UNIT_LAYERLEVEL" val="1"/>
  <p:tag name="KSO_WM_TAG_VERSION" val="1.0"/>
  <p:tag name="KSO_WM_BEAUTIFY_FLAG" val="#wm#"/>
  <p:tag name="KSO_WM_UNIT_FILL_FORE_SCHEMECOLOR_INDEX" val="5"/>
  <p:tag name="KSO_WM_UNIT_TEXT_FILL_FORE_SCHEMECOLOR_INDEX" val="2"/>
  <p:tag name="KSO_WM_UNIT_TEXT_FILL_TYPE" val="1"/>
  <p:tag name="KSO_WM_UNIT_USESOURCEFORMAT_APPLY"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29149_2*i*2"/>
  <p:tag name="KSO_WM_TEMPLATE_CATEGORY" val="custom"/>
  <p:tag name="KSO_WM_TEMPLATE_INDEX" val="20229149"/>
  <p:tag name="KSO_WM_UNIT_LAYERLEVEL" val="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USESOURCEFORMAT_APPLY"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29149_2*i*3"/>
  <p:tag name="KSO_WM_TEMPLATE_CATEGORY" val="custom"/>
  <p:tag name="KSO_WM_TEMPLATE_INDEX" val="20229149"/>
  <p:tag name="KSO_WM_UNIT_LAYERLEVEL" val="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USESOURCEFORMAT_APPLY"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29149_2*i*4"/>
  <p:tag name="KSO_WM_TEMPLATE_CATEGORY" val="custom"/>
  <p:tag name="KSO_WM_TEMPLATE_INDEX" val="20229149"/>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65.xml><?xml version="1.0" encoding="utf-8"?>
<p:tagLst xmlns:p="http://schemas.openxmlformats.org/presentationml/2006/main">
  <p:tag name="KSO_WM_UNIT_ISCONTENTSTITLE" val="1"/>
  <p:tag name="KSO_WM_UNIT_ISNUMDGMTITLE" val="0"/>
  <p:tag name="KSO_WM_UNIT_PRESET_TEXT" val="目 录"/>
  <p:tag name="KSO_WM_UNIT_NOCLEAR" val="1"/>
  <p:tag name="KSO_WM_UNIT_VALUE" val="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9149_2*a*1"/>
  <p:tag name="KSO_WM_TEMPLATE_CATEGORY" val="custom"/>
  <p:tag name="KSO_WM_TEMPLATE_INDEX" val="20229149"/>
  <p:tag name="KSO_WM_UNIT_LAYERLEVEL" val="1"/>
  <p:tag name="KSO_WM_TAG_VERSION" val="1.0"/>
  <p:tag name="KSO_WM_BEAUTIFY_FLAG" val="#wm#"/>
  <p:tag name="KSO_WM_UNIT_USESOURCEFORMAT_APPLY"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29149_2*i*5"/>
  <p:tag name="KSO_WM_TEMPLATE_CATEGORY" val="custom"/>
  <p:tag name="KSO_WM_TEMPLATE_INDEX" val="20229149"/>
  <p:tag name="KSO_WM_UNIT_LAYERLEVEL" val="1"/>
  <p:tag name="KSO_WM_TAG_VERSION" val="1.0"/>
  <p:tag name="KSO_WM_BEAUTIFY_FLAG" val="#wm#"/>
  <p:tag name="KSO_WM_UNIT_USESOURCEFORMAT_APPLY"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29149_2*l_h_i*1_1_1"/>
  <p:tag name="KSO_WM_TEMPLATE_CATEGORY" val="custom"/>
  <p:tag name="KSO_WM_TEMPLATE_INDEX" val="20229149"/>
  <p:tag name="KSO_WM_UNIT_LAYERLEVEL" val="1_1_1"/>
  <p:tag name="KSO_WM_TAG_VERSION" val="1.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 name="KSO_WM_DIAGRAM_VIRTUALLY_FRAME" val="{&quot;height&quot;:238.65,&quot;left&quot;:153.87496062992125,&quot;top&quot;:186.75,&quot;width&quot;:652.2500787401575}"/>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29149_2*l_h_i*1_1_2"/>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38.65,&quot;left&quot;:153.87496062992125,&quot;top&quot;:186.75,&quot;width&quot;:652.2500787401575}"/>
</p:tagLst>
</file>

<file path=ppt/tags/tag169.xml><?xml version="1.0" encoding="utf-8"?>
<p:tagLst xmlns:p="http://schemas.openxmlformats.org/presentationml/2006/main">
  <p:tag name="KSO_WM_UNIT_SUBTYPE" val="a"/>
  <p:tag name="KSO_WM_UNIT_PRESET_TEXT" val="单击&#13;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29149_2*l_h_f*1_1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38.65,&quot;left&quot;:153.87496062992125,&quot;top&quot;:186.75,&quot;width&quot;:652.250078740157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29149_2*l_h_i*1_1_3"/>
  <p:tag name="KSO_WM_TEMPLATE_CATEGORY" val="custom"/>
  <p:tag name="KSO_WM_TEMPLATE_INDEX" val="20229149"/>
  <p:tag name="KSO_WM_UNIT_LAYERLEVEL" val="1_1_1"/>
  <p:tag name="KSO_WM_TAG_VERSION" val="1.0"/>
  <p:tag name="KSO_WM_BEAUTIFY_FLAG" val="#wm#"/>
  <p:tag name="KSO_WM_UNIT_LINE_FORE_SCHEMECOLOR_INDEX" val="5"/>
  <p:tag name="KSO_WM_UNIT_USESOURCEFORMAT_APPLY" val="1"/>
  <p:tag name="KSO_WM_DIAGRAM_VIRTUALLY_FRAME" val="{&quot;height&quot;:238.65,&quot;left&quot;:153.87496062992125,&quot;top&quot;:186.75,&quot;width&quot;:652.2500787401575}"/>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9149_2*l_h_i*1_2_1"/>
  <p:tag name="KSO_WM_TEMPLATE_CATEGORY" val="custom"/>
  <p:tag name="KSO_WM_TEMPLATE_INDEX" val="20229149"/>
  <p:tag name="KSO_WM_UNIT_LAYERLEVEL" val="1_1_1"/>
  <p:tag name="KSO_WM_TAG_VERSION" val="1.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 name="KSO_WM_DIAGRAM_VIRTUALLY_FRAME" val="{&quot;height&quot;:238.65,&quot;left&quot;:153.87496062992125,&quot;top&quot;:186.75,&quot;width&quot;:652.2500787401575}"/>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9149_2*l_h_i*1_2_2"/>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38.65,&quot;left&quot;:153.87496062992125,&quot;top&quot;:186.75,&quot;width&quot;:652.2500787401575}"/>
</p:tagLst>
</file>

<file path=ppt/tags/tag173.xml><?xml version="1.0" encoding="utf-8"?>
<p:tagLst xmlns:p="http://schemas.openxmlformats.org/presentationml/2006/main">
  <p:tag name="KSO_WM_UNIT_SUBTYPE" val="a"/>
  <p:tag name="KSO_WM_UNIT_PRESET_TEXT" val="单击&#13;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29149_2*l_h_f*1_2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38.65,&quot;left&quot;:153.87496062992125,&quot;top&quot;:186.75,&quot;width&quot;:652.2500787401575}"/>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29149_2*l_h_i*1_2_3"/>
  <p:tag name="KSO_WM_TEMPLATE_CATEGORY" val="custom"/>
  <p:tag name="KSO_WM_TEMPLATE_INDEX" val="20229149"/>
  <p:tag name="KSO_WM_UNIT_LAYERLEVEL" val="1_1_1"/>
  <p:tag name="KSO_WM_TAG_VERSION" val="1.0"/>
  <p:tag name="KSO_WM_BEAUTIFY_FLAG" val="#wm#"/>
  <p:tag name="KSO_WM_UNIT_LINE_FORE_SCHEMECOLOR_INDEX" val="5"/>
  <p:tag name="KSO_WM_UNIT_USESOURCEFORMAT_APPLY" val="1"/>
  <p:tag name="KSO_WM_DIAGRAM_VIRTUALLY_FRAME" val="{&quot;height&quot;:238.65,&quot;left&quot;:153.87496062992125,&quot;top&quot;:186.75,&quot;width&quot;:652.2500787401575}"/>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9149_2*l_h_i*1_3_1"/>
  <p:tag name="KSO_WM_TEMPLATE_CATEGORY" val="custom"/>
  <p:tag name="KSO_WM_TEMPLATE_INDEX" val="20229149"/>
  <p:tag name="KSO_WM_UNIT_LAYERLEVEL" val="1_1_1"/>
  <p:tag name="KSO_WM_TAG_VERSION" val="1.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 name="KSO_WM_DIAGRAM_VIRTUALLY_FRAME" val="{&quot;height&quot;:238.65,&quot;left&quot;:153.87496062992125,&quot;top&quot;:186.75,&quot;width&quot;:652.2500787401575}"/>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9149_2*l_h_i*1_3_2"/>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38.65,&quot;left&quot;:153.87496062992125,&quot;top&quot;:186.75,&quot;width&quot;:652.2500787401575}"/>
</p:tagLst>
</file>

<file path=ppt/tags/tag177.xml><?xml version="1.0" encoding="utf-8"?>
<p:tagLst xmlns:p="http://schemas.openxmlformats.org/presentationml/2006/main">
  <p:tag name="KSO_WM_UNIT_SUBTYPE" val="a"/>
  <p:tag name="KSO_WM_UNIT_PRESET_TEXT" val="单击&#13;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29149_2*l_h_f*1_3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38.65,&quot;left&quot;:153.87496062992125,&quot;top&quot;:186.75,&quot;width&quot;:652.2500787401575}"/>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custom20229149_2*l_h_i*1_3_3"/>
  <p:tag name="KSO_WM_TEMPLATE_CATEGORY" val="custom"/>
  <p:tag name="KSO_WM_TEMPLATE_INDEX" val="20229149"/>
  <p:tag name="KSO_WM_UNIT_LAYERLEVEL" val="1_1_1"/>
  <p:tag name="KSO_WM_TAG_VERSION" val="1.0"/>
  <p:tag name="KSO_WM_BEAUTIFY_FLAG" val="#wm#"/>
  <p:tag name="KSO_WM_UNIT_LINE_FORE_SCHEMECOLOR_INDEX" val="5"/>
  <p:tag name="KSO_WM_UNIT_USESOURCEFORMAT_APPLY" val="1"/>
  <p:tag name="KSO_WM_DIAGRAM_VIRTUALLY_FRAME" val="{&quot;height&quot;:238.65,&quot;left&quot;:153.87496062992125,&quot;top&quot;:186.75,&quot;width&quot;:652.2500787401575}"/>
</p:tagLst>
</file>

<file path=ppt/tags/tag179.xml><?xml version="1.0" encoding="utf-8"?>
<p:tagLst xmlns:p="http://schemas.openxmlformats.org/presentationml/2006/main">
  <p:tag name="KSO_WM_BEAUTIFY_FLAG" val="#wm#"/>
  <p:tag name="KSO_WM_TEMPLATE_CATEGORY" val="custom"/>
  <p:tag name="KSO_WM_TEMPLATE_INDEX" val="20229149"/>
  <p:tag name="KSO_WM_SLIDE_ID" val="custom20229149_2"/>
  <p:tag name="KSO_WM_TEMPLATE_SUBCATEGORY" val="0"/>
  <p:tag name="KSO_WM_TEMPLATE_MASTER_TYPE" val="1"/>
  <p:tag name="KSO_WM_TEMPLATE_COLOR_TYPE" val="0"/>
  <p:tag name="KSO_WM_SLIDE_ITEM_CNT" val="3"/>
  <p:tag name="KSO_WM_SLIDE_INDEX" val="2"/>
  <p:tag name="KSO_WM_TAG_VERSION" val="1.0"/>
  <p:tag name="KSO_WM_SLIDE_TYPE" val="contents"/>
  <p:tag name="KSO_WM_SLIDE_SUBTYPE" val="diag"/>
  <p:tag name="KSO_WM_DIAGRAM_GROUP_CODE" val="l1-1"/>
  <p:tag name="KSO_WM_SLIDE_DIAGTYPE" val="l"/>
  <p:tag name="KSO_WM_SLIDE_LAYOUT" val="a_l"/>
  <p:tag name="KSO_WM_SLIDE_LAYOUT_CNT" val="1_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9149_6*a*1"/>
  <p:tag name="KSO_WM_TEMPLATE_CATEGORY" val="custom"/>
  <p:tag name="KSO_WM_TEMPLATE_INDEX" val="20229149"/>
  <p:tag name="KSO_WM_UNIT_LAYERLEVEL" val="1"/>
  <p:tag name="KSO_WM_TAG_VERSION" val="1.0"/>
  <p:tag name="KSO_WM_BEAUTIFY_FLAG" val="#wm#"/>
</p:tagLst>
</file>

<file path=ppt/tags/tag181.xml><?xml version="1.0" encoding="utf-8"?>
<p:tagLst xmlns:p="http://schemas.openxmlformats.org/presentationml/2006/main">
  <p:tag name="KSO_WM_UNIT_ISCONTENTSTITLE" val="0"/>
  <p:tag name="KSO_WM_UNIT_ISNUMDGMTITLE" val="0"/>
  <p:tag name="KSO_WM_UNIT_PRESET_TEXT" val="点击此处添加正文，文字是您思想的提炼，为了演示发布的良好效果，请言简意赅的阐述您的观点。"/>
  <p:tag name="KSO_WM_UNIT_NOCLEAR" val="0"/>
  <p:tag name="KSO_WM_UNIT_VALUE" val="81"/>
  <p:tag name="KSO_WM_UNIT_HIGHLIGHT" val="0"/>
  <p:tag name="KSO_WM_UNIT_COMPATIBLE" val="0"/>
  <p:tag name="KSO_WM_UNIT_DIAGRAM_ISNUMVISUAL" val="0"/>
  <p:tag name="KSO_WM_UNIT_DIAGRAM_ISREFERUNIT" val="0"/>
  <p:tag name="KSO_WM_UNIT_TYPE" val="b"/>
  <p:tag name="KSO_WM_UNIT_INDEX" val="1"/>
  <p:tag name="KSO_WM_UNIT_ID" val="custom20229149_6*b*1"/>
  <p:tag name="KSO_WM_TEMPLATE_CATEGORY" val="custom"/>
  <p:tag name="KSO_WM_TEMPLATE_INDEX" val="20229149"/>
  <p:tag name="KSO_WM_UNIT_LAYERLEVEL" val="1"/>
  <p:tag name="KSO_WM_TAG_VERSION" val="1.0"/>
  <p:tag name="KSO_WM_BEAUTIFY_FLAG" val="#wm#"/>
</p:tagLst>
</file>

<file path=ppt/tags/tag182.xml><?xml version="1.0" encoding="utf-8"?>
<p:tagLst xmlns:p="http://schemas.openxmlformats.org/presentationml/2006/main">
  <p:tag name="KSO_WM_UNIT_ISCONTENTSTITLE" val="0"/>
  <p:tag name="KSO_WM_UNIT_ISNUMDGMTITLE" val="0"/>
  <p:tag name="KSO_WM_UNIT_PRESET_TEXT" val="Annual Work Summary Report"/>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2"/>
  <p:tag name="KSO_WM_UNIT_ID" val="custom20229149_6*b*2"/>
  <p:tag name="KSO_WM_TEMPLATE_CATEGORY" val="custom"/>
  <p:tag name="KSO_WM_TEMPLATE_INDEX" val="20229149"/>
  <p:tag name="KSO_WM_UNIT_LAYERLEVEL" val="1"/>
  <p:tag name="KSO_WM_TAG_VERSION" val="1.0"/>
  <p:tag name="KSO_WM_BEAUTIFY_FLAG" val="#wm#"/>
</p:tagLst>
</file>

<file path=ppt/tags/tag183.xml><?xml version="1.0" encoding="utf-8"?>
<p:tagLst xmlns:p="http://schemas.openxmlformats.org/presentationml/2006/main">
  <p:tag name="KSO_WM_UNIT_PRESET_TEXT" val="#O1"/>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29149_6*e*1"/>
  <p:tag name="KSO_WM_TEMPLATE_CATEGORY" val="custom"/>
  <p:tag name="KSO_WM_TEMPLATE_INDEX" val="20229149"/>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9149_6*i*1"/>
  <p:tag name="KSO_WM_TEMPLATE_CATEGORY" val="custom"/>
  <p:tag name="KSO_WM_TEMPLATE_INDEX" val="20229149"/>
  <p:tag name="KSO_WM_UNIT_LAYERLEVEL" val="1"/>
  <p:tag name="KSO_WM_TAG_VERSION" val="1.0"/>
  <p:tag name="KSO_WM_BEAUTIFY_FLAG" val="#wm#"/>
</p:tagLst>
</file>

<file path=ppt/tags/tag185.xml><?xml version="1.0" encoding="utf-8"?>
<p:tagLst xmlns:p="http://schemas.openxmlformats.org/presentationml/2006/main">
  <p:tag name="KSO_WM_SLIDE_ID" val="custom20229149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29149"/>
  <p:tag name="KSO_WM_SLIDE_TYPE" val="sectionTitle"/>
  <p:tag name="KSO_WM_SLIDE_SUBTYPE" val="pureTxt"/>
  <p:tag name="KSO_WM_SLIDE_LAYOUT" val="a_b_e"/>
  <p:tag name="KSO_WM_SLIDE_LAYOUT_CNT" val="1_2_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custom20229149_7*q_h_i*1_4_1"/>
  <p:tag name="KSO_WM_TEMPLATE_CATEGORY" val="custom"/>
  <p:tag name="KSO_WM_TEMPLATE_INDEX" val="20229149"/>
  <p:tag name="KSO_WM_UNIT_LAYERLEVEL" val="1_1_1"/>
  <p:tag name="KSO_WM_TAG_VERSION" val="1.0"/>
  <p:tag name="KSO_WM_BEAUTIFY_FLAG" val="#wm#"/>
  <p:tag name="KSO_WM_UNIT_FILL_FORE_SCHEMECOLOR_INDEX" val="5"/>
  <p:tag name="KSO_WM_UNIT_TEXT_FILL_FORE_SCHEMECOLOR_INDEX" val="2"/>
  <p:tag name="KSO_WM_UNIT_TEXT_FILL_TYPE" val="1"/>
  <p:tag name="KSO_WM_UNIT_USESOURCEFORMAT_APPLY" val="1"/>
  <p:tag name="KSO_WM_DIAGRAM_VIRTUALLY_FRAME" val="{&quot;height&quot;:396.7,&quot;left&quot;:14.75,&quot;top&quot;:121,&quot;width&quot;:1083}"/>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custom20229149_7*q_h_i*1_3_1"/>
  <p:tag name="KSO_WM_TEMPLATE_CATEGORY" val="custom"/>
  <p:tag name="KSO_WM_TEMPLATE_INDEX" val="20229149"/>
  <p:tag name="KSO_WM_UNIT_LAYERLEVEL" val="1_1_1"/>
  <p:tag name="KSO_WM_TAG_VERSION" val="1.0"/>
  <p:tag name="KSO_WM_BEAUTIFY_FLAG" val="#wm#"/>
  <p:tag name="KSO_WM_UNIT_FILL_FORE_SCHEMECOLOR_INDEX" val="5"/>
  <p:tag name="KSO_WM_UNIT_TEXT_FILL_FORE_SCHEMECOLOR_INDEX" val="2"/>
  <p:tag name="KSO_WM_UNIT_TEXT_FILL_TYPE" val="1"/>
  <p:tag name="KSO_WM_UNIT_USESOURCEFORMAT_APPLY" val="1"/>
  <p:tag name="KSO_WM_DIAGRAM_VIRTUALLY_FRAME" val="{&quot;height&quot;:396.7,&quot;left&quot;:14.75,&quot;top&quot;:121,&quot;width&quot;:1083}"/>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custom20229149_7*q_h_i*1_1_1"/>
  <p:tag name="KSO_WM_TEMPLATE_CATEGORY" val="custom"/>
  <p:tag name="KSO_WM_TEMPLATE_INDEX" val="20229149"/>
  <p:tag name="KSO_WM_UNIT_LAYERLEVEL" val="1_1_1"/>
  <p:tag name="KSO_WM_TAG_VERSION" val="1.0"/>
  <p:tag name="KSO_WM_BEAUTIFY_FLAG" val="#wm#"/>
  <p:tag name="KSO_WM_UNIT_FILL_FORE_SCHEMECOLOR_INDEX" val="5"/>
  <p:tag name="KSO_WM_UNIT_TEXT_FILL_FORE_SCHEMECOLOR_INDEX" val="2"/>
  <p:tag name="KSO_WM_UNIT_TEXT_FILL_TYPE" val="1"/>
  <p:tag name="KSO_WM_UNIT_USESOURCEFORMAT_APPLY" val="1"/>
  <p:tag name="KSO_WM_DIAGRAM_VIRTUALLY_FRAME" val="{&quot;height&quot;:396.7,&quot;left&quot;:14.75,&quot;top&quot;:121,&quot;width&quot;:1083}"/>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custom20229149_7*q_h_i*1_2_1"/>
  <p:tag name="KSO_WM_TEMPLATE_CATEGORY" val="custom"/>
  <p:tag name="KSO_WM_TEMPLATE_INDEX" val="20229149"/>
  <p:tag name="KSO_WM_UNIT_LAYERLEVEL" val="1_1_1"/>
  <p:tag name="KSO_WM_TAG_VERSION" val="1.0"/>
  <p:tag name="KSO_WM_BEAUTIFY_FLAG" val="#wm#"/>
  <p:tag name="KSO_WM_UNIT_FILL_FORE_SCHEMECOLOR_INDEX" val="5"/>
  <p:tag name="KSO_WM_UNIT_TEXT_FILL_FORE_SCHEMECOLOR_INDEX" val="2"/>
  <p:tag name="KSO_WM_UNIT_TEXT_FILL_TYPE" val="1"/>
  <p:tag name="KSO_WM_UNIT_USESOURCEFORMAT_APPLY" val="1"/>
  <p:tag name="KSO_WM_DIAGRAM_VIRTUALLY_FRAME" val="{&quot;height&quot;:396.7,&quot;left&quot;:14.75,&quot;top&quot;:121,&quot;width&quot;:1083}"/>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ISCONTENTSTITLE" val="0"/>
  <p:tag name="KSO_WM_UNIT_ISNUMDGMTITLE" val="0"/>
  <p:tag name="KSO_WM_UNIT_PRESET_TEXT" val="单击添加内容标题"/>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custom20229149_7*q_h_a*1_1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396.7,&quot;left&quot;:14.75,&quot;top&quot;:121,&quot;width&quot;:1083}"/>
</p:tagLst>
</file>

<file path=ppt/tags/tag191.xml><?xml version="1.0" encoding="utf-8"?>
<p:tagLst xmlns:p="http://schemas.openxmlformats.org/presentationml/2006/main">
  <p:tag name="KSO_WM_UNIT_VALUE" val="170*183"/>
  <p:tag name="KSO_WM_UNIT_HIGHLIGHT" val="0"/>
  <p:tag name="KSO_WM_UNIT_COMPATIBLE" val="0"/>
  <p:tag name="KSO_WM_UNIT_DIAGRAM_ISNUMVISUAL" val="0"/>
  <p:tag name="KSO_WM_UNIT_DIAGRAM_ISREFERUNIT" val="0"/>
  <p:tag name="KSO_WM_DIAGRAM_GROUP_CODE" val="q1-1"/>
  <p:tag name="KSO_WM_UNIT_TYPE" val="q_h_x"/>
  <p:tag name="KSO_WM_UNIT_INDEX" val="1_2_1"/>
  <p:tag name="KSO_WM_UNIT_ID" val="custom20229149_7*q_h_x*1_2_1"/>
  <p:tag name="KSO_WM_TEMPLATE_CATEGORY" val="custom"/>
  <p:tag name="KSO_WM_TEMPLATE_INDEX" val="20229149"/>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 name="KSO_WM_DIAGRAM_VIRTUALLY_FRAME" val="{&quot;height&quot;:396.7,&quot;left&quot;:14.75,&quot;top&quot;:121,&quot;width&quot;:1083}"/>
</p:tagLst>
</file>

<file path=ppt/tags/tag192.xml><?xml version="1.0" encoding="utf-8"?>
<p:tagLst xmlns:p="http://schemas.openxmlformats.org/presentationml/2006/main">
  <p:tag name="KSO_WM_UNIT_VALUE" val="183*183"/>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custom20229149_7*q_h_x*1_1_1"/>
  <p:tag name="KSO_WM_TEMPLATE_CATEGORY" val="custom"/>
  <p:tag name="KSO_WM_TEMPLATE_INDEX" val="20229149"/>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 name="KSO_WM_DIAGRAM_VIRTUALLY_FRAME" val="{&quot;height&quot;:396.7,&quot;left&quot;:14.75,&quot;top&quot;:121,&quot;width&quot;:1083}"/>
</p:tagLst>
</file>

<file path=ppt/tags/tag193.xml><?xml version="1.0" encoding="utf-8"?>
<p:tagLst xmlns:p="http://schemas.openxmlformats.org/presentationml/2006/main">
  <p:tag name="KSO_WM_UNIT_VALUE" val="183*168"/>
  <p:tag name="KSO_WM_UNIT_HIGHLIGHT" val="0"/>
  <p:tag name="KSO_WM_UNIT_COMPATIBLE" val="0"/>
  <p:tag name="KSO_WM_UNIT_DIAGRAM_ISNUMVISUAL" val="0"/>
  <p:tag name="KSO_WM_UNIT_DIAGRAM_ISREFERUNIT" val="0"/>
  <p:tag name="KSO_WM_DIAGRAM_GROUP_CODE" val="q1-1"/>
  <p:tag name="KSO_WM_UNIT_TYPE" val="q_h_x"/>
  <p:tag name="KSO_WM_UNIT_INDEX" val="1_3_1"/>
  <p:tag name="KSO_WM_UNIT_ID" val="custom20229149_7*q_h_x*1_3_1"/>
  <p:tag name="KSO_WM_TEMPLATE_CATEGORY" val="custom"/>
  <p:tag name="KSO_WM_TEMPLATE_INDEX" val="20229149"/>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 name="KSO_WM_DIAGRAM_VIRTUALLY_FRAME" val="{&quot;height&quot;:396.7,&quot;left&quot;:14.75,&quot;top&quot;:121,&quot;width&quot;:1083}"/>
</p:tagLst>
</file>

<file path=ppt/tags/tag194.xml><?xml version="1.0" encoding="utf-8"?>
<p:tagLst xmlns:p="http://schemas.openxmlformats.org/presentationml/2006/main">
  <p:tag name="KSO_WM_UNIT_VALUE" val="166*183"/>
  <p:tag name="KSO_WM_UNIT_HIGHLIGHT" val="0"/>
  <p:tag name="KSO_WM_UNIT_COMPATIBLE" val="0"/>
  <p:tag name="KSO_WM_UNIT_DIAGRAM_ISNUMVISUAL" val="0"/>
  <p:tag name="KSO_WM_UNIT_DIAGRAM_ISREFERUNIT" val="0"/>
  <p:tag name="KSO_WM_DIAGRAM_GROUP_CODE" val="q1-1"/>
  <p:tag name="KSO_WM_UNIT_TYPE" val="q_h_x"/>
  <p:tag name="KSO_WM_UNIT_INDEX" val="1_4_1"/>
  <p:tag name="KSO_WM_UNIT_ID" val="custom20229149_7*q_h_x*1_4_1"/>
  <p:tag name="KSO_WM_TEMPLATE_CATEGORY" val="custom"/>
  <p:tag name="KSO_WM_TEMPLATE_INDEX" val="20229149"/>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 name="KSO_WM_DIAGRAM_VIRTUALLY_FRAME" val="{&quot;height&quot;:396.7,&quot;left&quot;:14.75,&quot;top&quot;:121,&quot;width&quot;:1083}"/>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1"/>
  <p:tag name="KSO_WM_UNIT_ID" val="custom20229149_7*i*1"/>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2"/>
  <p:tag name="KSO_WM_UNIT_ID" val="custom20229149_7*i*2"/>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3"/>
  <p:tag name="KSO_WM_UNIT_ID" val="custom20229149_7*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4"/>
  <p:tag name="KSO_WM_UNIT_ID" val="custom20229149_7*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199.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6"/>
  <p:tag name="KSO_WM_UNIT_HIGHLIGHT" val="0"/>
  <p:tag name="KSO_WM_UNIT_COMPATIBLE" val="0"/>
  <p:tag name="KSO_WM_UNIT_DIAGRAM_ISNUMVISUAL" val="0"/>
  <p:tag name="KSO_WM_UNIT_DIAGRAM_ISREFERUNIT" val="0"/>
  <p:tag name="KSO_WM_DIAGRAM_GROUP_CODE" val="q1-1"/>
  <p:tag name="KSO_WM_UNIT_TYPE" val="a"/>
  <p:tag name="KSO_WM_UNIT_INDEX" val="1"/>
  <p:tag name="KSO_WM_UNIT_ID" val="custom20229149_7*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custom20229149_7*q_h_f*1_1_1"/>
  <p:tag name="KSO_WM_TEMPLATE_CATEGORY" val="custom"/>
  <p:tag name="KSO_WM_TEMPLATE_INDEX" val="20229149"/>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396.7,&quot;left&quot;:14.75,&quot;top&quot;:121,&quot;width&quot;:1083}"/>
</p:tagLst>
</file>

<file path=ppt/tags/tag201.xml><?xml version="1.0" encoding="utf-8"?>
<p:tagLst xmlns:p="http://schemas.openxmlformats.org/presentationml/2006/main">
  <p:tag name="KSO_WM_UNIT_ISCONTENTSTITLE" val="0"/>
  <p:tag name="KSO_WM_UNIT_ISNUMDGMTITLE" val="0"/>
  <p:tag name="KSO_WM_UNIT_PRESET_TEXT" val="单击添加内容标题"/>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custom20229149_7*q_h_a*1_1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396.7,&quot;left&quot;:14.75,&quot;top&quot;:121,&quot;width&quot;:1083}"/>
</p:tagLst>
</file>

<file path=ppt/tags/tag202.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custom20229149_7*q_h_f*1_1_1"/>
  <p:tag name="KSO_WM_TEMPLATE_CATEGORY" val="custom"/>
  <p:tag name="KSO_WM_TEMPLATE_INDEX" val="20229149"/>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396.7,&quot;left&quot;:14.75,&quot;top&quot;:121,&quot;width&quot;:1083}"/>
</p:tagLst>
</file>

<file path=ppt/tags/tag203.xml><?xml version="1.0" encoding="utf-8"?>
<p:tagLst xmlns:p="http://schemas.openxmlformats.org/presentationml/2006/main">
  <p:tag name="KSO_WM_BEAUTIFY_FLAG" val="#wm#"/>
  <p:tag name="KSO_WM_TEMPLATE_CATEGORY" val="custom"/>
  <p:tag name="KSO_WM_TEMPLATE_INDEX" val="20229149"/>
  <p:tag name="KSO_WM_SLIDE_ID" val="custom20229149_7"/>
  <p:tag name="KSO_WM_TEMPLATE_SUBCATEGORY" val="0"/>
  <p:tag name="KSO_WM_TEMPLATE_MASTER_TYPE" val="1"/>
  <p:tag name="KSO_WM_TEMPLATE_COLOR_TYPE" val="0"/>
  <p:tag name="KSO_WM_SLIDE_ITEM_CNT" val="4"/>
  <p:tag name="KSO_WM_SLIDE_INDEX" val="7"/>
  <p:tag name="KSO_WM_TAG_VERSION" val="1.0"/>
  <p:tag name="KSO_WM_SLIDE_TYPE" val="text"/>
  <p:tag name="KSO_WM_SLIDE_SUBTYPE" val="diag"/>
  <p:tag name="KSO_WM_SLIDE_SIZE" val="912.75*270.8"/>
  <p:tag name="KSO_WM_SLIDE_POSITION" val="22.25*178.5"/>
  <p:tag name="KSO_WM_DIAGRAM_GROUP_CODE" val="q1-1"/>
  <p:tag name="KSO_WM_SLIDE_DIAGTYPE" val="q"/>
  <p:tag name="KSO_WM_SLIDE_LAYOUT" val="a_q"/>
  <p:tag name="KSO_WM_SLIDE_LAYOUT_CNT" val="1_1"/>
</p:tagLst>
</file>

<file path=ppt/tags/tag204.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6"/>
  <p:tag name="KSO_WM_UNIT_HIGHLIGHT" val="0"/>
  <p:tag name="KSO_WM_UNIT_COMPATIBLE" val="0"/>
  <p:tag name="KSO_WM_UNIT_DIAGRAM_ISNUMVISUAL" val="0"/>
  <p:tag name="KSO_WM_UNIT_DIAGRAM_ISREFERUNIT" val="0"/>
  <p:tag name="KSO_WM_DIAGRAM_GROUP_CODE" val="q1-1"/>
  <p:tag name="KSO_WM_UNIT_TYPE" val="a"/>
  <p:tag name="KSO_WM_UNIT_INDEX" val="1"/>
  <p:tag name="KSO_WM_UNIT_ID" val="custom20229149_7*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05.xml><?xml version="1.0" encoding="utf-8"?>
<p:tagLst xmlns:p="http://schemas.openxmlformats.org/presentationml/2006/main">
  <p:tag name="KSO_WM_BEAUTIFY_FLAG" val="#wm#"/>
  <p:tag name="KSO_WM_TEMPLATE_CATEGORY" val="custom"/>
  <p:tag name="KSO_WM_TEMPLATE_INDEX" val="20229149"/>
</p:tagLst>
</file>

<file path=ppt/tags/tag206.xml><?xml version="1.0" encoding="utf-8"?>
<p:tagLst xmlns:p="http://schemas.openxmlformats.org/presentationml/2006/main">
  <p:tag name="KSO_WM_UNIT_ISCONTENTSTITLE" val="0"/>
  <p:tag name="KSO_WM_UNIT_ISNUMDGMTITLE" val="0"/>
  <p:tag name="KSO_WM_UNIT_PRESET_TEXT" val="单击添加内容标题"/>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custom20229149_7*q_h_a*1_2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627.3,&quot;left&quot;:-7,&quot;top&quot;:98.5,&quot;width&quot;:1115}"/>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1"/>
  <p:tag name="KSO_WM_UNIT_ID" val="custom20229149_7*i*1"/>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2"/>
  <p:tag name="KSO_WM_UNIT_ID" val="custom20229149_7*i*2"/>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3"/>
  <p:tag name="KSO_WM_UNIT_ID" val="custom20229149_7*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4"/>
  <p:tag name="KSO_WM_UNIT_ID" val="custom20229149_7*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211.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6"/>
  <p:tag name="KSO_WM_UNIT_HIGHLIGHT" val="0"/>
  <p:tag name="KSO_WM_UNIT_COMPATIBLE" val="0"/>
  <p:tag name="KSO_WM_UNIT_DIAGRAM_ISNUMVISUAL" val="0"/>
  <p:tag name="KSO_WM_UNIT_DIAGRAM_ISREFERUNIT" val="0"/>
  <p:tag name="KSO_WM_DIAGRAM_GROUP_CODE" val="q1-1"/>
  <p:tag name="KSO_WM_UNIT_TYPE" val="a"/>
  <p:tag name="KSO_WM_UNIT_INDEX" val="1"/>
  <p:tag name="KSO_WM_UNIT_ID" val="custom20229149_7*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12.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custom20229149_7*q_h_f*1_2_1"/>
  <p:tag name="KSO_WM_TEMPLATE_CATEGORY" val="custom"/>
  <p:tag name="KSO_WM_TEMPLATE_INDEX" val="20229149"/>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627.3,&quot;left&quot;:-7,&quot;top&quot;:98.5,&quot;width&quot;:1115}"/>
</p:tagLst>
</file>

<file path=ppt/tags/tag213.xml><?xml version="1.0" encoding="utf-8"?>
<p:tagLst xmlns:p="http://schemas.openxmlformats.org/presentationml/2006/main">
  <p:tag name="KSO_WM_BEAUTIFY_FLAG" val="#wm#"/>
  <p:tag name="KSO_WM_TEMPLATE_CATEGORY" val="custom"/>
  <p:tag name="KSO_WM_TEMPLATE_INDEX" val="20229149"/>
  <p:tag name="KSO_WM_SLIDE_ID" val="custom20229149_7"/>
  <p:tag name="KSO_WM_TEMPLATE_SUBCATEGORY" val="0"/>
  <p:tag name="KSO_WM_TEMPLATE_MASTER_TYPE" val="1"/>
  <p:tag name="KSO_WM_TEMPLATE_COLOR_TYPE" val="0"/>
  <p:tag name="KSO_WM_SLIDE_ITEM_CNT" val="4"/>
  <p:tag name="KSO_WM_SLIDE_INDEX" val="7"/>
  <p:tag name="KSO_WM_TAG_VERSION" val="1.0"/>
  <p:tag name="KSO_WM_SLIDE_TYPE" val="text"/>
  <p:tag name="KSO_WM_SLIDE_SUBTYPE" val="diag"/>
  <p:tag name="KSO_WM_SLIDE_SIZE" val="912.75*270.8"/>
  <p:tag name="KSO_WM_SLIDE_POSITION" val="22.25*178.5"/>
  <p:tag name="KSO_WM_DIAGRAM_GROUP_CODE" val="q1-1"/>
  <p:tag name="KSO_WM_SLIDE_DIAGTYPE" val="q"/>
  <p:tag name="KSO_WM_SLIDE_LAYOUT" val="a_q"/>
  <p:tag name="KSO_WM_SLIDE_LAYOUT_CNT" val="1_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1"/>
  <p:tag name="KSO_WM_UNIT_ID" val="custom20229149_7*i*1"/>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2"/>
  <p:tag name="KSO_WM_UNIT_ID" val="custom20229149_7*i*2"/>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3"/>
  <p:tag name="KSO_WM_UNIT_ID" val="custom20229149_7*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4"/>
  <p:tag name="KSO_WM_UNIT_ID" val="custom20229149_7*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218.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6"/>
  <p:tag name="KSO_WM_UNIT_HIGHLIGHT" val="0"/>
  <p:tag name="KSO_WM_UNIT_COMPATIBLE" val="0"/>
  <p:tag name="KSO_WM_UNIT_DIAGRAM_ISNUMVISUAL" val="0"/>
  <p:tag name="KSO_WM_UNIT_DIAGRAM_ISREFERUNIT" val="0"/>
  <p:tag name="KSO_WM_DIAGRAM_GROUP_CODE" val="q1-1"/>
  <p:tag name="KSO_WM_UNIT_TYPE" val="a"/>
  <p:tag name="KSO_WM_UNIT_INDEX" val="1"/>
  <p:tag name="KSO_WM_UNIT_ID" val="custom20229149_7*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19.xml><?xml version="1.0" encoding="utf-8"?>
<p:tagLst xmlns:p="http://schemas.openxmlformats.org/presentationml/2006/main">
  <p:tag name="KSO_WM_UNIT_ISCONTENTSTITLE" val="0"/>
  <p:tag name="KSO_WM_UNIT_ISNUMDGMTITLE" val="0"/>
  <p:tag name="KSO_WM_UNIT_PRESET_TEXT" val="单击添加内容标题"/>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custom20229149_7*q_h_a*1_2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627.3,&quot;left&quot;:-17.25,&quot;top&quot;:121,&quot;width&quot;:1115}"/>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custom20229149_7*q_h_f*1_2_1"/>
  <p:tag name="KSO_WM_TEMPLATE_CATEGORY" val="custom"/>
  <p:tag name="KSO_WM_TEMPLATE_INDEX" val="20229149"/>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627.3,&quot;left&quot;:-17.25,&quot;top&quot;:121,&quot;width&quot;:1115}"/>
</p:tagLst>
</file>

<file path=ppt/tags/tag221.xml><?xml version="1.0" encoding="utf-8"?>
<p:tagLst xmlns:p="http://schemas.openxmlformats.org/presentationml/2006/main">
  <p:tag name="KSO_WM_BEAUTIFY_FLAG" val="#wm#"/>
  <p:tag name="KSO_WM_TEMPLATE_CATEGORY" val="custom"/>
  <p:tag name="KSO_WM_TEMPLATE_INDEX" val="20229149"/>
  <p:tag name="KSO_WM_SLIDE_ID" val="custom20229149_7"/>
  <p:tag name="KSO_WM_TEMPLATE_SUBCATEGORY" val="0"/>
  <p:tag name="KSO_WM_TEMPLATE_MASTER_TYPE" val="1"/>
  <p:tag name="KSO_WM_TEMPLATE_COLOR_TYPE" val="0"/>
  <p:tag name="KSO_WM_SLIDE_ITEM_CNT" val="4"/>
  <p:tag name="KSO_WM_SLIDE_INDEX" val="7"/>
  <p:tag name="KSO_WM_TAG_VERSION" val="1.0"/>
  <p:tag name="KSO_WM_SLIDE_TYPE" val="text"/>
  <p:tag name="KSO_WM_SLIDE_SUBTYPE" val="diag"/>
  <p:tag name="KSO_WM_SLIDE_SIZE" val="912.75*270.8"/>
  <p:tag name="KSO_WM_SLIDE_POSITION" val="22.25*178.5"/>
  <p:tag name="KSO_WM_DIAGRAM_GROUP_CODE" val="q1-1"/>
  <p:tag name="KSO_WM_SLIDE_DIAGTYPE" val="q"/>
  <p:tag name="KSO_WM_SLIDE_LAYOUT" val="a_q"/>
  <p:tag name="KSO_WM_SLIDE_LAYOUT_CNT" val="1_1"/>
</p:tagLst>
</file>

<file path=ppt/tags/tag222.xml><?xml version="1.0" encoding="utf-8"?>
<p:tagLst xmlns:p="http://schemas.openxmlformats.org/presentationml/2006/main">
  <p:tag name="KSO_WM_BEAUTIFY_FLAG" val="#wm#"/>
  <p:tag name="KSO_WM_TEMPLATE_CATEGORY" val="custom"/>
  <p:tag name="KSO_WM_TEMPLATE_INDEX" val="20229149"/>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228.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29.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29149_8*l_h_i*1_1_1"/>
  <p:tag name="KSO_WM_TEMPLATE_CATEGORY" val="custom"/>
  <p:tag name="KSO_WM_TEMPLATE_INDEX" val="20229149"/>
  <p:tag name="KSO_WM_UNIT_LAYERLEVEL" val="1_1_1"/>
  <p:tag name="KSO_WM_TAG_VERSION" val="1.0"/>
  <p:tag name="KSO_WM_BEAUTIFY_FLAG" val="#wm#"/>
  <p:tag name="KSO_WM_UNIT_SHADOW_SCHEMECOLOR_INDEX" val="5"/>
  <p:tag name="KSO_WM_UNIT_TEXT_FILL_FORE_SCHEMECOLOR_INDEX" val="2"/>
  <p:tag name="KSO_WM_UNIT_TEXT_FILL_TYPE" val="1"/>
  <p:tag name="KSO_WM_UNIT_USESOURCEFORMAT_APPLY" val="1"/>
  <p:tag name="KSO_WM_DIAGRAM_VIRTUALLY_FRAME" val="{&quot;height&quot;:245.95,&quot;left&quot;:94.55,&quot;top&quot;:278,&quot;width&quot;:756.3}"/>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SUBTYPE" val="d"/>
  <p:tag name="KSO_WM_UNIT_TYPE" val="l_h_i"/>
  <p:tag name="KSO_WM_UNIT_INDEX" val="1_1_2"/>
  <p:tag name="KSO_WM_UNIT_ID" val="custom20229149_8*l_h_i*1_1_2"/>
  <p:tag name="KSO_WM_TEMPLATE_CATEGORY" val="custom"/>
  <p:tag name="KSO_WM_TEMPLATE_INDEX" val="20229149"/>
  <p:tag name="KSO_WM_UNIT_LAYERLEVEL" val="1_1_1"/>
  <p:tag name="KSO_WM_TAG_VERSION" val="1.0"/>
  <p:tag name="KSO_WM_BEAUTIFY_FLAG" val="#wm#"/>
  <p:tag name="KSO_WM_UNIT_TEXT_FILL_FORE_SCHEMECOLOR_INDEX" val="5"/>
  <p:tag name="KSO_WM_UNIT_USESOURCEFORMAT_APPLY" val="1"/>
  <p:tag name="KSO_WM_DIAGRAM_VIRTUALLY_FRAME" val="{&quot;height&quot;:245.95,&quot;left&quot;:94.55,&quot;top&quot;:278,&quot;width&quot;:756.3}"/>
</p:tagLst>
</file>

<file path=ppt/tags/tag232.xml><?xml version="1.0" encoding="utf-8"?>
<p:tagLst xmlns:p="http://schemas.openxmlformats.org/presentationml/2006/main">
  <p:tag name="KSO_WM_UNIT_ISCONTENTSTITLE" val="0"/>
  <p:tag name="KSO_WM_UNIT_ISNUMDGMTITLE" val="0"/>
  <p:tag name="KSO_WM_UNIT_PRESET_TEXT" val="单击添加小标题"/>
  <p:tag name="KSO_WM_UNIT_NOCLEAR" val="0"/>
  <p:tag name="KSO_WM_UNIT_HIGHLIGHT" val="0"/>
  <p:tag name="KSO_WM_UNIT_COMPATIBLE" val="0"/>
  <p:tag name="KSO_WM_UNIT_DIAGRAM_ISNUMVISUAL" val="0"/>
  <p:tag name="KSO_WM_UNIT_DIAGRAM_ISREFERUNIT" val="0"/>
  <p:tag name="KSO_WM_DIAGRAM_GROUP_CODE" val="l1-2"/>
  <p:tag name="KSO_WM_UNIT_TYPE" val="l_h_a"/>
  <p:tag name="KSO_WM_UNIT_INDEX" val="1_1_1"/>
  <p:tag name="KSO_WM_UNIT_ID" val="custom20229149_8*l_h_a*1_1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45.95,&quot;left&quot;:94.55,&quot;top&quot;:278,&quot;width&quot;:756.3}"/>
</p:tagLst>
</file>

<file path=ppt/tags/tag233.xml><?xml version="1.0" encoding="utf-8"?>
<p:tagLst xmlns:p="http://schemas.openxmlformats.org/presentationml/2006/main">
  <p:tag name="KSO_WM_UNIT_SUBTYPE" val="a"/>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29149_8*l_h_f*1_1_1"/>
  <p:tag name="KSO_WM_TEMPLATE_CATEGORY" val="custom"/>
  <p:tag name="KSO_WM_TEMPLATE_INDEX" val="20229149"/>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45.95,&quot;left&quot;:94.55,&quot;top&quot;:278,&quot;width&quot;:756.3}"/>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29149_8*l_h_i*1_2_1"/>
  <p:tag name="KSO_WM_TEMPLATE_CATEGORY" val="custom"/>
  <p:tag name="KSO_WM_TEMPLATE_INDEX" val="20229149"/>
  <p:tag name="KSO_WM_UNIT_LAYERLEVEL" val="1_1_1"/>
  <p:tag name="KSO_WM_TAG_VERSION" val="1.0"/>
  <p:tag name="KSO_WM_BEAUTIFY_FLAG" val="#wm#"/>
  <p:tag name="KSO_WM_UNIT_SHADOW_SCHEMECOLOR_INDEX" val="5"/>
  <p:tag name="KSO_WM_UNIT_TEXT_FILL_FORE_SCHEMECOLOR_INDEX" val="2"/>
  <p:tag name="KSO_WM_UNIT_TEXT_FILL_TYPE" val="1"/>
  <p:tag name="KSO_WM_UNIT_USESOURCEFORMAT_APPLY" val="1"/>
  <p:tag name="KSO_WM_DIAGRAM_VIRTUALLY_FRAME" val="{&quot;height&quot;:245.95,&quot;left&quot;:94.55,&quot;top&quot;:278,&quot;width&quot;:756.3}"/>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SUBTYPE" val="d"/>
  <p:tag name="KSO_WM_UNIT_TYPE" val="l_h_i"/>
  <p:tag name="KSO_WM_UNIT_INDEX" val="1_2_2"/>
  <p:tag name="KSO_WM_UNIT_ID" val="custom20229149_8*l_h_i*1_2_2"/>
  <p:tag name="KSO_WM_TEMPLATE_CATEGORY" val="custom"/>
  <p:tag name="KSO_WM_TEMPLATE_INDEX" val="20229149"/>
  <p:tag name="KSO_WM_UNIT_LAYERLEVEL" val="1_1_1"/>
  <p:tag name="KSO_WM_TAG_VERSION" val="1.0"/>
  <p:tag name="KSO_WM_BEAUTIFY_FLAG" val="#wm#"/>
  <p:tag name="KSO_WM_UNIT_TEXT_FILL_FORE_SCHEMECOLOR_INDEX" val="5"/>
  <p:tag name="KSO_WM_UNIT_USESOURCEFORMAT_APPLY" val="1"/>
  <p:tag name="KSO_WM_DIAGRAM_VIRTUALLY_FRAME" val="{&quot;height&quot;:245.95,&quot;left&quot;:94.55,&quot;top&quot;:278,&quot;width&quot;:756.3}"/>
</p:tagLst>
</file>

<file path=ppt/tags/tag236.xml><?xml version="1.0" encoding="utf-8"?>
<p:tagLst xmlns:p="http://schemas.openxmlformats.org/presentationml/2006/main">
  <p:tag name="KSO_WM_UNIT_ISCONTENTSTITLE" val="0"/>
  <p:tag name="KSO_WM_UNIT_ISNUMDGMTITLE" val="0"/>
  <p:tag name="KSO_WM_UNIT_PRESET_TEXT" val="单击添加小标题"/>
  <p:tag name="KSO_WM_UNIT_NOCLEAR" val="0"/>
  <p:tag name="KSO_WM_UNIT_HIGHLIGHT" val="0"/>
  <p:tag name="KSO_WM_UNIT_COMPATIBLE" val="0"/>
  <p:tag name="KSO_WM_UNIT_DIAGRAM_ISNUMVISUAL" val="0"/>
  <p:tag name="KSO_WM_UNIT_DIAGRAM_ISREFERUNIT" val="0"/>
  <p:tag name="KSO_WM_DIAGRAM_GROUP_CODE" val="l1-2"/>
  <p:tag name="KSO_WM_UNIT_TYPE" val="l_h_a"/>
  <p:tag name="KSO_WM_UNIT_INDEX" val="1_2_1"/>
  <p:tag name="KSO_WM_UNIT_ID" val="custom20229149_8*l_h_a*1_2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45.95,&quot;left&quot;:94.55,&quot;top&quot;:278,&quot;width&quot;:756.3}"/>
</p:tagLst>
</file>

<file path=ppt/tags/tag237.xml><?xml version="1.0" encoding="utf-8"?>
<p:tagLst xmlns:p="http://schemas.openxmlformats.org/presentationml/2006/main">
  <p:tag name="KSO_WM_UNIT_SUBTYPE" val="a"/>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29149_8*l_h_f*1_2_1"/>
  <p:tag name="KSO_WM_TEMPLATE_CATEGORY" val="custom"/>
  <p:tag name="KSO_WM_TEMPLATE_INDEX" val="20229149"/>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45.95,&quot;left&quot;:94.55,&quot;top&quot;:278,&quot;width&quot;:756.3}"/>
</p:tagLst>
</file>

<file path=ppt/tags/tag238.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239.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9149_6*a*1"/>
  <p:tag name="KSO_WM_TEMPLATE_CATEGORY" val="custom"/>
  <p:tag name="KSO_WM_TEMPLATE_INDEX" val="2022914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ISCONTENTSTITLE" val="0"/>
  <p:tag name="KSO_WM_UNIT_ISNUMDGMTITLE" val="0"/>
  <p:tag name="KSO_WM_UNIT_PRESET_TEXT" val="点击此处添加正文，文字是您思想的提炼，为了演示发布的良好效果，请言简意赅的阐述您的观点。"/>
  <p:tag name="KSO_WM_UNIT_NOCLEAR" val="0"/>
  <p:tag name="KSO_WM_UNIT_VALUE" val="81"/>
  <p:tag name="KSO_WM_UNIT_HIGHLIGHT" val="0"/>
  <p:tag name="KSO_WM_UNIT_COMPATIBLE" val="0"/>
  <p:tag name="KSO_WM_UNIT_DIAGRAM_ISNUMVISUAL" val="0"/>
  <p:tag name="KSO_WM_UNIT_DIAGRAM_ISREFERUNIT" val="0"/>
  <p:tag name="KSO_WM_UNIT_TYPE" val="b"/>
  <p:tag name="KSO_WM_UNIT_INDEX" val="1"/>
  <p:tag name="KSO_WM_UNIT_ID" val="custom20229149_6*b*1"/>
  <p:tag name="KSO_WM_TEMPLATE_CATEGORY" val="custom"/>
  <p:tag name="KSO_WM_TEMPLATE_INDEX" val="20229149"/>
  <p:tag name="KSO_WM_UNIT_LAYERLEVEL" val="1"/>
  <p:tag name="KSO_WM_TAG_VERSION" val="1.0"/>
  <p:tag name="KSO_WM_BEAUTIFY_FLAG" val="#wm#"/>
</p:tagLst>
</file>

<file path=ppt/tags/tag241.xml><?xml version="1.0" encoding="utf-8"?>
<p:tagLst xmlns:p="http://schemas.openxmlformats.org/presentationml/2006/main">
  <p:tag name="KSO_WM_UNIT_ISCONTENTSTITLE" val="0"/>
  <p:tag name="KSO_WM_UNIT_ISNUMDGMTITLE" val="0"/>
  <p:tag name="KSO_WM_UNIT_PRESET_TEXT" val="Annual Work Summary Report"/>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2"/>
  <p:tag name="KSO_WM_UNIT_ID" val="custom20229149_6*b*2"/>
  <p:tag name="KSO_WM_TEMPLATE_CATEGORY" val="custom"/>
  <p:tag name="KSO_WM_TEMPLATE_INDEX" val="20229149"/>
  <p:tag name="KSO_WM_UNIT_LAYERLEVEL" val="1"/>
  <p:tag name="KSO_WM_TAG_VERSION" val="1.0"/>
  <p:tag name="KSO_WM_BEAUTIFY_FLAG" val="#wm#"/>
</p:tagLst>
</file>

<file path=ppt/tags/tag242.xml><?xml version="1.0" encoding="utf-8"?>
<p:tagLst xmlns:p="http://schemas.openxmlformats.org/presentationml/2006/main">
  <p:tag name="KSO_WM_UNIT_PRESET_TEXT" val="#O1"/>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29149_6*e*1"/>
  <p:tag name="KSO_WM_TEMPLATE_CATEGORY" val="custom"/>
  <p:tag name="KSO_WM_TEMPLATE_INDEX" val="20229149"/>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9149_6*i*1"/>
  <p:tag name="KSO_WM_TEMPLATE_CATEGORY" val="custom"/>
  <p:tag name="KSO_WM_TEMPLATE_INDEX" val="20229149"/>
  <p:tag name="KSO_WM_UNIT_LAYERLEVEL" val="1"/>
  <p:tag name="KSO_WM_TAG_VERSION" val="1.0"/>
  <p:tag name="KSO_WM_BEAUTIFY_FLAG" val="#wm#"/>
</p:tagLst>
</file>

<file path=ppt/tags/tag244.xml><?xml version="1.0" encoding="utf-8"?>
<p:tagLst xmlns:p="http://schemas.openxmlformats.org/presentationml/2006/main">
  <p:tag name="KSO_WM_SLIDE_ID" val="custom20229149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29149"/>
  <p:tag name="KSO_WM_SLIDE_TYPE" val="sectionTitle"/>
  <p:tag name="KSO_WM_SLIDE_SUBTYPE" val="pureTxt"/>
  <p:tag name="KSO_WM_SLIDE_LAYOUT" val="a_b_e"/>
  <p:tag name="KSO_WM_SLIDE_LAYOUT_CNT" val="1_2_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51.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52.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258.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59.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266.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67.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68.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69.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9149_2*i*1"/>
  <p:tag name="KSO_WM_TEMPLATE_CATEGORY" val="custom"/>
  <p:tag name="KSO_WM_TEMPLATE_INDEX" val="20229149"/>
  <p:tag name="KSO_WM_UNIT_LAYERLEVEL" val="1"/>
  <p:tag name="KSO_WM_TAG_VERSION" val="1.0"/>
  <p:tag name="KSO_WM_BEAUTIFY_FLAG" val="#wm#"/>
  <p:tag name="KSO_WM_UNIT_FILL_FORE_SCHEMECOLOR_INDEX" val="5"/>
  <p:tag name="KSO_WM_UNIT_TEXT_FILL_FORE_SCHEMECOLOR_INDEX" val="2"/>
  <p:tag name="KSO_WM_UNIT_TEXT_FILL_TYPE" val="1"/>
  <p:tag name="KSO_WM_UNIT_USESOURCEFORMAT_APPLY" val="1"/>
</p:tagLst>
</file>

<file path=ppt/tags/tag271.xml><?xml version="1.0" encoding="utf-8"?>
<p:tagLst xmlns:p="http://schemas.openxmlformats.org/presentationml/2006/main">
  <p:tag name="KSO_WM_UNIT_ISCONTENTSTITLE" val="1"/>
  <p:tag name="KSO_WM_UNIT_ISNUMDGMTITLE" val="0"/>
  <p:tag name="KSO_WM_UNIT_PRESET_TEXT" val="目 录"/>
  <p:tag name="KSO_WM_UNIT_NOCLEAR" val="1"/>
  <p:tag name="KSO_WM_UNIT_VALUE" val="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9149_2*a*1"/>
  <p:tag name="KSO_WM_TEMPLATE_CATEGORY" val="custom"/>
  <p:tag name="KSO_WM_TEMPLATE_INDEX" val="20229149"/>
  <p:tag name="KSO_WM_UNIT_LAYERLEVEL" val="1"/>
  <p:tag name="KSO_WM_TAG_VERSION" val="1.0"/>
  <p:tag name="KSO_WM_BEAUTIFY_FLAG" val="#wm#"/>
  <p:tag name="KSO_WM_UNIT_USESOURCEFORMAT_APPLY"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29149_2*i*5"/>
  <p:tag name="KSO_WM_TEMPLATE_CATEGORY" val="custom"/>
  <p:tag name="KSO_WM_TEMPLATE_INDEX" val="20229149"/>
  <p:tag name="KSO_WM_UNIT_LAYERLEVEL" val="1"/>
  <p:tag name="KSO_WM_TAG_VERSION" val="1.0"/>
  <p:tag name="KSO_WM_BEAUTIFY_FLAG" val="#wm#"/>
  <p:tag name="KSO_WM_UNIT_USESOURCEFORMAT_APPLY" val="1"/>
</p:tagLst>
</file>

<file path=ppt/tags/tag273.xml><?xml version="1.0" encoding="utf-8"?>
<p:tagLst xmlns:p="http://schemas.openxmlformats.org/presentationml/2006/main">
  <p:tag name="KSO_WM_BEAUTIFY_FLAG" val="#wm#"/>
  <p:tag name="KSO_WM_TEMPLATE_CATEGORY" val="custom"/>
  <p:tag name="KSO_WM_TEMPLATE_INDEX" val="20229149"/>
  <p:tag name="KSO_WM_SLIDE_ID" val="custom20229149_2"/>
  <p:tag name="KSO_WM_TEMPLATE_SUBCATEGORY" val="0"/>
  <p:tag name="KSO_WM_TEMPLATE_MASTER_TYPE" val="1"/>
  <p:tag name="KSO_WM_TEMPLATE_COLOR_TYPE" val="0"/>
  <p:tag name="KSO_WM_SLIDE_ITEM_CNT" val="3"/>
  <p:tag name="KSO_WM_SLIDE_INDEX" val="2"/>
  <p:tag name="KSO_WM_TAG_VERSION" val="1.0"/>
  <p:tag name="KSO_WM_SLIDE_TYPE" val="contents"/>
  <p:tag name="KSO_WM_SLIDE_SUBTYPE" val="diag"/>
  <p:tag name="KSO_WM_DIAGRAM_GROUP_CODE" val="l1-1"/>
  <p:tag name="KSO_WM_SLIDE_DIAGTYPE" val="l"/>
  <p:tag name="KSO_WM_SLIDE_LAYOUT" val="a_l"/>
  <p:tag name="KSO_WM_SLIDE_LAYOUT_CNT" val="1_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9149_2*i*1"/>
  <p:tag name="KSO_WM_TEMPLATE_CATEGORY" val="custom"/>
  <p:tag name="KSO_WM_TEMPLATE_INDEX" val="20229149"/>
  <p:tag name="KSO_WM_UNIT_LAYERLEVEL" val="1"/>
  <p:tag name="KSO_WM_TAG_VERSION" val="1.0"/>
  <p:tag name="KSO_WM_BEAUTIFY_FLAG" val="#wm#"/>
  <p:tag name="KSO_WM_UNIT_FILL_FORE_SCHEMECOLOR_INDEX" val="5"/>
  <p:tag name="KSO_WM_UNIT_TEXT_FILL_FORE_SCHEMECOLOR_INDEX" val="2"/>
  <p:tag name="KSO_WM_UNIT_TEXT_FILL_TYPE" val="1"/>
  <p:tag name="KSO_WM_UNIT_USESOURCEFORMAT_APPLY" val="1"/>
</p:tagLst>
</file>

<file path=ppt/tags/tag275.xml><?xml version="1.0" encoding="utf-8"?>
<p:tagLst xmlns:p="http://schemas.openxmlformats.org/presentationml/2006/main">
  <p:tag name="KSO_WM_UNIT_ISCONTENTSTITLE" val="1"/>
  <p:tag name="KSO_WM_UNIT_ISNUMDGMTITLE" val="0"/>
  <p:tag name="KSO_WM_UNIT_PRESET_TEXT" val="目 录"/>
  <p:tag name="KSO_WM_UNIT_NOCLEAR" val="1"/>
  <p:tag name="KSO_WM_UNIT_VALUE" val="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9149_2*a*1"/>
  <p:tag name="KSO_WM_TEMPLATE_CATEGORY" val="custom"/>
  <p:tag name="KSO_WM_TEMPLATE_INDEX" val="20229149"/>
  <p:tag name="KSO_WM_UNIT_LAYERLEVEL" val="1"/>
  <p:tag name="KSO_WM_TAG_VERSION" val="1.0"/>
  <p:tag name="KSO_WM_BEAUTIFY_FLAG" val="#wm#"/>
  <p:tag name="KSO_WM_UNIT_USESOURCEFORMAT_APPLY"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29149_2*i*5"/>
  <p:tag name="KSO_WM_TEMPLATE_CATEGORY" val="custom"/>
  <p:tag name="KSO_WM_TEMPLATE_INDEX" val="20229149"/>
  <p:tag name="KSO_WM_UNIT_LAYERLEVEL" val="1"/>
  <p:tag name="KSO_WM_TAG_VERSION" val="1.0"/>
  <p:tag name="KSO_WM_BEAUTIFY_FLAG" val="#wm#"/>
  <p:tag name="KSO_WM_UNIT_USESOURCEFORMAT_APPLY" val="1"/>
</p:tagLst>
</file>

<file path=ppt/tags/tag277.xml><?xml version="1.0" encoding="utf-8"?>
<p:tagLst xmlns:p="http://schemas.openxmlformats.org/presentationml/2006/main">
  <p:tag name="KSO_WM_BEAUTIFY_FLAG" val="#wm#"/>
  <p:tag name="KSO_WM_TEMPLATE_CATEGORY" val="custom"/>
  <p:tag name="KSO_WM_TEMPLATE_INDEX" val="20229149"/>
  <p:tag name="KSO_WM_SLIDE_ID" val="custom20229149_2"/>
  <p:tag name="KSO_WM_TEMPLATE_SUBCATEGORY" val="0"/>
  <p:tag name="KSO_WM_TEMPLATE_MASTER_TYPE" val="1"/>
  <p:tag name="KSO_WM_TEMPLATE_COLOR_TYPE" val="0"/>
  <p:tag name="KSO_WM_SLIDE_ITEM_CNT" val="3"/>
  <p:tag name="KSO_WM_SLIDE_INDEX" val="2"/>
  <p:tag name="KSO_WM_TAG_VERSION" val="1.0"/>
  <p:tag name="KSO_WM_SLIDE_TYPE" val="contents"/>
  <p:tag name="KSO_WM_SLIDE_SUBTYPE" val="diag"/>
  <p:tag name="KSO_WM_DIAGRAM_GROUP_CODE" val="l1-1"/>
  <p:tag name="KSO_WM_SLIDE_DIAGTYPE" val="l"/>
  <p:tag name="KSO_WM_SLIDE_LAYOUT" val="a_l"/>
  <p:tag name="KSO_WM_SLIDE_LAYOUT_CNT" val="1_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283.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84.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85.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291.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292.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93.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299.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01.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07.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08.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14.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15.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16.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22.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23.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24.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9149_6*a*1"/>
  <p:tag name="KSO_WM_TEMPLATE_CATEGORY" val="custom"/>
  <p:tag name="KSO_WM_TEMPLATE_INDEX" val="20229149"/>
  <p:tag name="KSO_WM_UNIT_LAYERLEVEL" val="1"/>
  <p:tag name="KSO_WM_TAG_VERSION" val="1.0"/>
  <p:tag name="KSO_WM_BEAUTIFY_FLAG" val="#wm#"/>
</p:tagLst>
</file>

<file path=ppt/tags/tag325.xml><?xml version="1.0" encoding="utf-8"?>
<p:tagLst xmlns:p="http://schemas.openxmlformats.org/presentationml/2006/main">
  <p:tag name="KSO_WM_UNIT_ISCONTENTSTITLE" val="0"/>
  <p:tag name="KSO_WM_UNIT_ISNUMDGMTITLE" val="0"/>
  <p:tag name="KSO_WM_UNIT_PRESET_TEXT" val="点击此处添加正文，文字是您思想的提炼，为了演示发布的良好效果，请言简意赅的阐述您的观点。"/>
  <p:tag name="KSO_WM_UNIT_NOCLEAR" val="0"/>
  <p:tag name="KSO_WM_UNIT_VALUE" val="81"/>
  <p:tag name="KSO_WM_UNIT_HIGHLIGHT" val="0"/>
  <p:tag name="KSO_WM_UNIT_COMPATIBLE" val="0"/>
  <p:tag name="KSO_WM_UNIT_DIAGRAM_ISNUMVISUAL" val="0"/>
  <p:tag name="KSO_WM_UNIT_DIAGRAM_ISREFERUNIT" val="0"/>
  <p:tag name="KSO_WM_UNIT_TYPE" val="b"/>
  <p:tag name="KSO_WM_UNIT_INDEX" val="1"/>
  <p:tag name="KSO_WM_UNIT_ID" val="custom20229149_6*b*1"/>
  <p:tag name="KSO_WM_TEMPLATE_CATEGORY" val="custom"/>
  <p:tag name="KSO_WM_TEMPLATE_INDEX" val="20229149"/>
  <p:tag name="KSO_WM_UNIT_LAYERLEVEL" val="1"/>
  <p:tag name="KSO_WM_TAG_VERSION" val="1.0"/>
  <p:tag name="KSO_WM_BEAUTIFY_FLAG" val="#wm#"/>
</p:tagLst>
</file>

<file path=ppt/tags/tag326.xml><?xml version="1.0" encoding="utf-8"?>
<p:tagLst xmlns:p="http://schemas.openxmlformats.org/presentationml/2006/main">
  <p:tag name="KSO_WM_UNIT_ISCONTENTSTITLE" val="0"/>
  <p:tag name="KSO_WM_UNIT_ISNUMDGMTITLE" val="0"/>
  <p:tag name="KSO_WM_UNIT_PRESET_TEXT" val="Annual Work Summary Report"/>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2"/>
  <p:tag name="KSO_WM_UNIT_ID" val="custom20229149_6*b*2"/>
  <p:tag name="KSO_WM_TEMPLATE_CATEGORY" val="custom"/>
  <p:tag name="KSO_WM_TEMPLATE_INDEX" val="20229149"/>
  <p:tag name="KSO_WM_UNIT_LAYERLEVEL" val="1"/>
  <p:tag name="KSO_WM_TAG_VERSION" val="1.0"/>
  <p:tag name="KSO_WM_BEAUTIFY_FLAG" val="#wm#"/>
</p:tagLst>
</file>

<file path=ppt/tags/tag327.xml><?xml version="1.0" encoding="utf-8"?>
<p:tagLst xmlns:p="http://schemas.openxmlformats.org/presentationml/2006/main">
  <p:tag name="KSO_WM_UNIT_PRESET_TEXT" val="#O1"/>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29149_6*e*1"/>
  <p:tag name="KSO_WM_TEMPLATE_CATEGORY" val="custom"/>
  <p:tag name="KSO_WM_TEMPLATE_INDEX" val="20229149"/>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9149_6*i*1"/>
  <p:tag name="KSO_WM_TEMPLATE_CATEGORY" val="custom"/>
  <p:tag name="KSO_WM_TEMPLATE_INDEX" val="20229149"/>
  <p:tag name="KSO_WM_UNIT_LAYERLEVEL" val="1"/>
  <p:tag name="KSO_WM_TAG_VERSION" val="1.0"/>
  <p:tag name="KSO_WM_BEAUTIFY_FLAG" val="#wm#"/>
</p:tagLst>
</file>

<file path=ppt/tags/tag329.xml><?xml version="1.0" encoding="utf-8"?>
<p:tagLst xmlns:p="http://schemas.openxmlformats.org/presentationml/2006/main">
  <p:tag name="KSO_WM_SLIDE_ID" val="custom20229149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29149"/>
  <p:tag name="KSO_WM_SLIDE_TYPE" val="sectionTitle"/>
  <p:tag name="KSO_WM_SLIDE_SUBTYPE" val="pureTxt"/>
  <p:tag name="KSO_WM_SLIDE_LAYOUT" val="a_b_e"/>
  <p:tag name="KSO_WM_SLIDE_LAYOUT_CNT" val="1_2_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35.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36.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29149_8*l_h_i*1_1_1"/>
  <p:tag name="KSO_WM_TEMPLATE_CATEGORY" val="custom"/>
  <p:tag name="KSO_WM_TEMPLATE_INDEX" val="20229149"/>
  <p:tag name="KSO_WM_UNIT_LAYERLEVEL" val="1_1_1"/>
  <p:tag name="KSO_WM_TAG_VERSION" val="1.0"/>
  <p:tag name="KSO_WM_BEAUTIFY_FLAG" val="#wm#"/>
  <p:tag name="KSO_WM_UNIT_SHADOW_SCHEMECOLOR_INDEX" val="5"/>
  <p:tag name="KSO_WM_UNIT_TEXT_FILL_FORE_SCHEMECOLOR_INDEX" val="2"/>
  <p:tag name="KSO_WM_UNIT_TEXT_FILL_TYPE" val="1"/>
  <p:tag name="KSO_WM_UNIT_USESOURCEFORMAT_APPLY" val="1"/>
  <p:tag name="KSO_WM_DIAGRAM_VIRTUALLY_FRAME" val="{&quot;height&quot;:255.9,&quot;left&quot;:5.65,&quot;top&quot;:274.8,&quot;width&quot;:942.5}"/>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SUBTYPE" val="d"/>
  <p:tag name="KSO_WM_UNIT_TYPE" val="l_h_i"/>
  <p:tag name="KSO_WM_UNIT_INDEX" val="1_1_2"/>
  <p:tag name="KSO_WM_UNIT_ID" val="custom20229149_8*l_h_i*1_1_2"/>
  <p:tag name="KSO_WM_TEMPLATE_CATEGORY" val="custom"/>
  <p:tag name="KSO_WM_TEMPLATE_INDEX" val="20229149"/>
  <p:tag name="KSO_WM_UNIT_LAYERLEVEL" val="1_1_1"/>
  <p:tag name="KSO_WM_TAG_VERSION" val="1.0"/>
  <p:tag name="KSO_WM_BEAUTIFY_FLAG" val="#wm#"/>
  <p:tag name="KSO_WM_UNIT_TEXT_FILL_FORE_SCHEMECOLOR_INDEX" val="5"/>
  <p:tag name="KSO_WM_UNIT_USESOURCEFORMAT_APPLY" val="1"/>
  <p:tag name="KSO_WM_DIAGRAM_VIRTUALLY_FRAME" val="{&quot;height&quot;:255.9,&quot;left&quot;:5.65,&quot;top&quot;:274.8,&quot;width&quot;:942.5}"/>
</p:tagLst>
</file>

<file path=ppt/tags/tag339.xml><?xml version="1.0" encoding="utf-8"?>
<p:tagLst xmlns:p="http://schemas.openxmlformats.org/presentationml/2006/main">
  <p:tag name="KSO_WM_UNIT_ISCONTENTSTITLE" val="0"/>
  <p:tag name="KSO_WM_UNIT_ISNUMDGMTITLE" val="0"/>
  <p:tag name="KSO_WM_UNIT_PRESET_TEXT" val="单击添加小标题"/>
  <p:tag name="KSO_WM_UNIT_NOCLEAR" val="0"/>
  <p:tag name="KSO_WM_UNIT_HIGHLIGHT" val="0"/>
  <p:tag name="KSO_WM_UNIT_COMPATIBLE" val="0"/>
  <p:tag name="KSO_WM_UNIT_DIAGRAM_ISNUMVISUAL" val="0"/>
  <p:tag name="KSO_WM_UNIT_DIAGRAM_ISREFERUNIT" val="0"/>
  <p:tag name="KSO_WM_DIAGRAM_GROUP_CODE" val="l1-2"/>
  <p:tag name="KSO_WM_UNIT_TYPE" val="l_h_a"/>
  <p:tag name="KSO_WM_UNIT_INDEX" val="1_1_1"/>
  <p:tag name="KSO_WM_UNIT_ID" val="custom20229149_8*l_h_a*1_1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55.9,&quot;left&quot;:5.65,&quot;top&quot;:274.8,&quot;width&quot;:942.5}"/>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29149_8*l_h_i*1_2_1"/>
  <p:tag name="KSO_WM_TEMPLATE_CATEGORY" val="custom"/>
  <p:tag name="KSO_WM_TEMPLATE_INDEX" val="20229149"/>
  <p:tag name="KSO_WM_UNIT_LAYERLEVEL" val="1_1_1"/>
  <p:tag name="KSO_WM_TAG_VERSION" val="1.0"/>
  <p:tag name="KSO_WM_BEAUTIFY_FLAG" val="#wm#"/>
  <p:tag name="KSO_WM_UNIT_SHADOW_SCHEMECOLOR_INDEX" val="5"/>
  <p:tag name="KSO_WM_UNIT_TEXT_FILL_FORE_SCHEMECOLOR_INDEX" val="2"/>
  <p:tag name="KSO_WM_UNIT_TEXT_FILL_TYPE" val="1"/>
  <p:tag name="KSO_WM_UNIT_USESOURCEFORMAT_APPLY" val="1"/>
  <p:tag name="KSO_WM_DIAGRAM_VIRTUALLY_FRAME" val="{&quot;height&quot;:255.9,&quot;left&quot;:5.65,&quot;top&quot;:274.8,&quot;width&quot;:942.5}"/>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SUBTYPE" val="d"/>
  <p:tag name="KSO_WM_UNIT_TYPE" val="l_h_i"/>
  <p:tag name="KSO_WM_UNIT_INDEX" val="1_2_2"/>
  <p:tag name="KSO_WM_UNIT_ID" val="custom20229149_8*l_h_i*1_2_2"/>
  <p:tag name="KSO_WM_TEMPLATE_CATEGORY" val="custom"/>
  <p:tag name="KSO_WM_TEMPLATE_INDEX" val="20229149"/>
  <p:tag name="KSO_WM_UNIT_LAYERLEVEL" val="1_1_1"/>
  <p:tag name="KSO_WM_TAG_VERSION" val="1.0"/>
  <p:tag name="KSO_WM_BEAUTIFY_FLAG" val="#wm#"/>
  <p:tag name="KSO_WM_UNIT_TEXT_FILL_FORE_SCHEMECOLOR_INDEX" val="5"/>
  <p:tag name="KSO_WM_UNIT_USESOURCEFORMAT_APPLY" val="1"/>
  <p:tag name="KSO_WM_DIAGRAM_VIRTUALLY_FRAME" val="{&quot;height&quot;:255.9,&quot;left&quot;:5.65,&quot;top&quot;:274.8,&quot;width&quot;:942.5}"/>
</p:tagLst>
</file>

<file path=ppt/tags/tag342.xml><?xml version="1.0" encoding="utf-8"?>
<p:tagLst xmlns:p="http://schemas.openxmlformats.org/presentationml/2006/main">
  <p:tag name="KSO_WM_UNIT_ISCONTENTSTITLE" val="0"/>
  <p:tag name="KSO_WM_UNIT_ISNUMDGMTITLE" val="0"/>
  <p:tag name="KSO_WM_UNIT_PRESET_TEXT" val="单击添加小标题"/>
  <p:tag name="KSO_WM_UNIT_NOCLEAR" val="0"/>
  <p:tag name="KSO_WM_UNIT_HIGHLIGHT" val="0"/>
  <p:tag name="KSO_WM_UNIT_COMPATIBLE" val="0"/>
  <p:tag name="KSO_WM_UNIT_DIAGRAM_ISNUMVISUAL" val="0"/>
  <p:tag name="KSO_WM_UNIT_DIAGRAM_ISREFERUNIT" val="0"/>
  <p:tag name="KSO_WM_DIAGRAM_GROUP_CODE" val="l1-2"/>
  <p:tag name="KSO_WM_UNIT_TYPE" val="l_h_a"/>
  <p:tag name="KSO_WM_UNIT_INDEX" val="1_2_1"/>
  <p:tag name="KSO_WM_UNIT_ID" val="custom20229149_8*l_h_a*1_2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55.9,&quot;left&quot;:5.65,&quot;top&quot;:274.8,&quot;width&quot;:942.5}"/>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29149_8*l_h_i*1_2_1"/>
  <p:tag name="KSO_WM_TEMPLATE_CATEGORY" val="custom"/>
  <p:tag name="KSO_WM_TEMPLATE_INDEX" val="20229149"/>
  <p:tag name="KSO_WM_UNIT_LAYERLEVEL" val="1_1_1"/>
  <p:tag name="KSO_WM_TAG_VERSION" val="1.0"/>
  <p:tag name="KSO_WM_BEAUTIFY_FLAG" val="#wm#"/>
  <p:tag name="KSO_WM_UNIT_SHADOW_SCHEMECOLOR_INDEX" val="5"/>
  <p:tag name="KSO_WM_UNIT_TEXT_FILL_FORE_SCHEMECOLOR_INDEX" val="2"/>
  <p:tag name="KSO_WM_UNIT_TEXT_FILL_TYPE" val="1"/>
  <p:tag name="KSO_WM_UNIT_USESOURCEFORMAT_APPLY" val="1"/>
  <p:tag name="KSO_WM_DIAGRAM_VIRTUALLY_FRAME" val="{&quot;height&quot;:255.9,&quot;left&quot;:5.65,&quot;top&quot;:274.8,&quot;width&quot;:942.5}"/>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SUBTYPE" val="d"/>
  <p:tag name="KSO_WM_UNIT_TYPE" val="l_h_i"/>
  <p:tag name="KSO_WM_UNIT_INDEX" val="1_2_2"/>
  <p:tag name="KSO_WM_UNIT_ID" val="custom20229149_8*l_h_i*1_2_2"/>
  <p:tag name="KSO_WM_TEMPLATE_CATEGORY" val="custom"/>
  <p:tag name="KSO_WM_TEMPLATE_INDEX" val="20229149"/>
  <p:tag name="KSO_WM_UNIT_LAYERLEVEL" val="1_1_1"/>
  <p:tag name="KSO_WM_TAG_VERSION" val="1.0"/>
  <p:tag name="KSO_WM_BEAUTIFY_FLAG" val="#wm#"/>
  <p:tag name="KSO_WM_UNIT_TEXT_FILL_FORE_SCHEMECOLOR_INDEX" val="5"/>
  <p:tag name="KSO_WM_UNIT_USESOURCEFORMAT_APPLY" val="1"/>
  <p:tag name="KSO_WM_DIAGRAM_VIRTUALLY_FRAME" val="{&quot;height&quot;:255.9,&quot;left&quot;:5.65,&quot;top&quot;:274.8,&quot;width&quot;:942.5}"/>
</p:tagLst>
</file>

<file path=ppt/tags/tag345.xml><?xml version="1.0" encoding="utf-8"?>
<p:tagLst xmlns:p="http://schemas.openxmlformats.org/presentationml/2006/main">
  <p:tag name="KSO_WM_UNIT_ISCONTENTSTITLE" val="0"/>
  <p:tag name="KSO_WM_UNIT_ISNUMDGMTITLE" val="0"/>
  <p:tag name="KSO_WM_UNIT_PRESET_TEXT" val="单击添加小标题"/>
  <p:tag name="KSO_WM_UNIT_NOCLEAR" val="0"/>
  <p:tag name="KSO_WM_UNIT_HIGHLIGHT" val="0"/>
  <p:tag name="KSO_WM_UNIT_COMPATIBLE" val="0"/>
  <p:tag name="KSO_WM_UNIT_DIAGRAM_ISNUMVISUAL" val="0"/>
  <p:tag name="KSO_WM_UNIT_DIAGRAM_ISREFERUNIT" val="0"/>
  <p:tag name="KSO_WM_DIAGRAM_GROUP_CODE" val="l1-2"/>
  <p:tag name="KSO_WM_UNIT_TYPE" val="l_h_a"/>
  <p:tag name="KSO_WM_UNIT_INDEX" val="1_2_1"/>
  <p:tag name="KSO_WM_UNIT_ID" val="custom20229149_8*l_h_a*1_2_1"/>
  <p:tag name="KSO_WM_TEMPLATE_CATEGORY" val="custom"/>
  <p:tag name="KSO_WM_TEMPLATE_INDEX" val="20229149"/>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55.9,&quot;left&quot;:5.65,&quot;top&quot;:274.8,&quot;width&quot;:942.5}"/>
</p:tagLst>
</file>

<file path=ppt/tags/tag346.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52.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53.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54.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61.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62.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68.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69.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76.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77.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78.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84.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85.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86.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392.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93.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94.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401.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402.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29149_8*i*1"/>
  <p:tag name="KSO_WM_TEMPLATE_CATEGORY" val="custom"/>
  <p:tag name="KSO_WM_TEMPLATE_INDEX" val="20229149"/>
  <p:tag name="KSO_WM_UNIT_LAYERLEVEL" val="1"/>
  <p:tag name="KSO_WM_TAG_VERSION" val="1.0"/>
  <p:tag name="KSO_WM_BEAUTIFY_FLAG" val="#wm#"/>
  <p:tag name="KSO_WM_UNIT_FILL_FORE_SCHEMECOLOR_INDEX" val="5"/>
  <p:tag name="KSO_WM_UNIT_SHADOW_SCHEMECOLOR_INDEX" val="14"/>
  <p:tag name="KSO_WM_UNIT_TEXT_FILL_FORE_SCHEMECOLOR_INDEX" val="2"/>
  <p:tag name="KSO_WM_UNIT_TEXT_FILL_TYPE" val="1"/>
  <p:tag name="KSO_WM_UNIT_USESOURCEFORMAT_APPLY" val="1"/>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29149_8*i*2"/>
  <p:tag name="KSO_WM_TEMPLATE_CATEGORY" val="custom"/>
  <p:tag name="KSO_WM_TEMPLATE_INDEX" val="20229149"/>
  <p:tag name="KSO_WM_UNIT_LAYERLEVEL" val="1"/>
  <p:tag name="KSO_WM_TAG_VERSION" val="1.0"/>
  <p:tag name="KSO_WM_BEAUTIFY_FLAG" val="#wm#"/>
  <p:tag name="KSO_WM_UNIT_FILL_FORE_SCHEMECOLOR_INDEX" val="14"/>
  <p:tag name="KSO_WM_UNIT_SHADOW_SCHEMECOLOR_INDEX" val="5"/>
  <p:tag name="KSO_WM_UNIT_TEXT_FILL_FORE_SCHEMECOLOR_INDEX" val="2"/>
  <p:tag name="KSO_WM_UNIT_TEXT_FILL_TYPE" val="1"/>
  <p:tag name="KSO_WM_UNIT_USESOURCEFORMAT_APPLY"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29149_8*i*3"/>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29149_8*i*4"/>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29149_8*i*5"/>
  <p:tag name="KSO_WM_TEMPLATE_CATEGORY" val="custom"/>
  <p:tag name="KSO_WM_TEMPLATE_INDEX" val="20229149"/>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408.xml><?xml version="1.0" encoding="utf-8"?>
<p:tagLst xmlns:p="http://schemas.openxmlformats.org/presentationml/2006/main">
  <p:tag name="KSO_WM_UNIT_ISCONTENTSTITLE" val="0"/>
  <p:tag name="KSO_WM_UNIT_ISNUMDGMTITLE" val="0"/>
  <p:tag name="KSO_WM_UNIT_PRESET_TEXT" val="单击此处添加内容标题"/>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29149_8*a*1"/>
  <p:tag name="KSO_WM_TEMPLATE_CATEGORY" val="custom"/>
  <p:tag name="KSO_WM_TEMPLATE_INDEX" val="20229149"/>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409.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62"/>
  <p:tag name="KSO_WM_UNIT_HIGHLIGHT" val="0"/>
  <p:tag name="KSO_WM_UNIT_COMPATIBLE" val="0"/>
  <p:tag name="KSO_WM_UNIT_DIAGRAM_ISNUMVISUAL" val="0"/>
  <p:tag name="KSO_WM_UNIT_DIAGRAM_ISREFERUNIT" val="0"/>
  <p:tag name="KSO_WM_DIAGRAM_GROUP_CODE" val="l1-2"/>
  <p:tag name="KSO_WM_UNIT_TYPE" val="f"/>
  <p:tag name="KSO_WM_UNIT_INDEX" val="1"/>
  <p:tag name="KSO_WM_UNIT_ID" val="custom20229149_8*f*1"/>
  <p:tag name="KSO_WM_TEMPLATE_CATEGORY" val="custom"/>
  <p:tag name="KSO_WM_TEMPLATE_INDEX" val="20229149"/>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BEAUTIFY_FLAG" val="#wm#"/>
  <p:tag name="KSO_WM_TEMPLATE_CATEGORY" val="custom"/>
  <p:tag name="KSO_WM_TEMPLATE_INDEX" val="20229149"/>
  <p:tag name="ISLIDE.DIAGRAM" val="#785465;"/>
  <p:tag name="KSO_WM_SLIDE_ID" val="custom20229149_8"/>
  <p:tag name="KSO_WM_TEMPLATE_SUBCATEGORY" val="0"/>
  <p:tag name="KSO_WM_TEMPLATE_MASTER_TYPE" val="1"/>
  <p:tag name="KSO_WM_TEMPLATE_COLOR_TYPE" val="0"/>
  <p:tag name="KSO_WM_SLIDE_ITEM_CNT" val="3"/>
  <p:tag name="KSO_WM_SLIDE_INDEX" val="8"/>
  <p:tag name="KSO_WM_TAG_VERSION" val="1.0"/>
  <p:tag name="KSO_WM_SLIDE_TYPE" val="text"/>
  <p:tag name="KSO_WM_SLIDE_SUBTYPE" val="diag"/>
  <p:tag name="KSO_WM_SLIDE_SIZE" val="741.64*205.5"/>
  <p:tag name="KSO_WM_SLIDE_POSITION" val="109.18*278"/>
  <p:tag name="KSO_WM_DIAGRAM_GROUP_CODE" val="l1-2"/>
  <p:tag name="KSO_WM_SLIDE_DIAGTYPE" val="l"/>
  <p:tag name="KSO_WM_SLIDE_LAYOUT" val="a_f_l"/>
  <p:tag name="KSO_WM_SLIDE_LAYOUT_CNT" val="1_1_1"/>
</p:tagLst>
</file>

<file path=ppt/tags/tag411.xml><?xml version="1.0" encoding="utf-8"?>
<p:tagLst xmlns:p="http://schemas.openxmlformats.org/presentationml/2006/main">
  <p:tag name="KSO_WM_UNIT_ISCONTENTSTITLE" val="0"/>
  <p:tag name="KSO_WM_UNIT_ISNUMDGMTITLE" val="0"/>
  <p:tag name="KSO_WM_UNIT_PRESET_TEXT" val="谢谢大家"/>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29149_10*a*1"/>
  <p:tag name="KSO_WM_TEMPLATE_CATEGORY" val="custom"/>
  <p:tag name="KSO_WM_TEMPLATE_INDEX" val="20229149"/>
  <p:tag name="KSO_WM_UNIT_LAYERLEVEL" val="1"/>
  <p:tag name="KSO_WM_TAG_VERSION" val="1.0"/>
  <p:tag name="KSO_WM_BEAUTIFY_FLAG" val="#wm#"/>
</p:tagLst>
</file>

<file path=ppt/tags/tag412.xml><?xml version="1.0" encoding="utf-8"?>
<p:tagLst xmlns:p="http://schemas.openxmlformats.org/presentationml/2006/main">
  <p:tag name="KSO_WM_UNIT_ISCONTENTSTITLE" val="0"/>
  <p:tag name="KSO_WM_UNIT_ISNUMDGMTITLE" val="0"/>
  <p:tag name="KSO_WM_UNIT_PRESET_TEXT" val="Thanks For Your Watching."/>
  <p:tag name="KSO_WM_UNIT_NOCLEAR" val="0"/>
  <p:tag name="KSO_WM_UNIT_VALUE" val="15"/>
  <p:tag name="KSO_WM_UNIT_HIGHLIGHT" val="0"/>
  <p:tag name="KSO_WM_UNIT_COMPATIBLE" val="0"/>
  <p:tag name="KSO_WM_UNIT_DIAGRAM_ISNUMVISUAL" val="0"/>
  <p:tag name="KSO_WM_UNIT_DIAGRAM_ISREFERUNIT" val="0"/>
  <p:tag name="KSO_WM_UNIT_TYPE" val="b"/>
  <p:tag name="KSO_WM_UNIT_INDEX" val="1"/>
  <p:tag name="KSO_WM_UNIT_ID" val="custom20229149_10*b*1"/>
  <p:tag name="KSO_WM_TEMPLATE_CATEGORY" val="custom"/>
  <p:tag name="KSO_WM_TEMPLATE_INDEX" val="20229149"/>
  <p:tag name="KSO_WM_UNIT_LAYERLEVEL" val="1"/>
  <p:tag name="KSO_WM_TAG_VERSION" val="1.0"/>
  <p:tag name="KSO_WM_BEAUTIFY_FLAG" val="#wm#"/>
</p:tagLst>
</file>

<file path=ppt/tags/tag413.xml><?xml version="1.0" encoding="utf-8"?>
<p:tagLst xmlns:p="http://schemas.openxmlformats.org/presentationml/2006/main">
  <p:tag name="KSO_WM_SLIDE_ID" val="custom20229149_10"/>
  <p:tag name="KSO_WM_TEMPLATE_SUBCATEGORY" val="0"/>
  <p:tag name="KSO_WM_TEMPLATE_MASTER_TYPE" val="1"/>
  <p:tag name="KSO_WM_TEMPLATE_COLOR_TYPE" val="0"/>
  <p:tag name="KSO_WM_SLIDE_ITEM_CNT" val="0"/>
  <p:tag name="KSO_WM_SLIDE_INDEX" val="10"/>
  <p:tag name="KSO_WM_TAG_VERSION" val="1.0"/>
  <p:tag name="KSO_WM_BEAUTIFY_FLAG" val="#wm#"/>
  <p:tag name="KSO_WM_TEMPLATE_CATEGORY" val="custom"/>
  <p:tag name="KSO_WM_TEMPLATE_INDEX" val="20229149"/>
  <p:tag name="KSO_WM_SLIDE_TYPE" val="endPage"/>
  <p:tag name="KSO_WM_SLIDE_SUBTYPE" val="pureTxt"/>
  <p:tag name="KSO_WM_SLIDE_LAYOUT" val="a_b"/>
  <p:tag name="KSO_WM_SLIDE_LAYOUT_CNT" val="1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自定义 24">
      <a:dk1>
        <a:srgbClr val="000000"/>
      </a:dk1>
      <a:lt1>
        <a:srgbClr val="FFFFFF"/>
      </a:lt1>
      <a:dk2>
        <a:srgbClr val="CFE6FE"/>
      </a:dk2>
      <a:lt2>
        <a:srgbClr val="FFFFFF"/>
      </a:lt2>
      <a:accent1>
        <a:srgbClr val="1185FE"/>
      </a:accent1>
      <a:accent2>
        <a:srgbClr val="A3E0FF"/>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5749</Words>
  <Application>WPS 演示</Application>
  <PresentationFormat>宽屏</PresentationFormat>
  <Paragraphs>290</Paragraphs>
  <Slides>32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Arial</vt:lpstr>
      <vt:lpstr>宋体</vt:lpstr>
      <vt:lpstr>Wingdings</vt:lpstr>
      <vt:lpstr>微软雅黑</vt:lpstr>
      <vt:lpstr>华文细黑</vt:lpstr>
      <vt:lpstr>Caros Heavy</vt:lpstr>
      <vt:lpstr>Kozuka Gothic Pro H</vt:lpstr>
      <vt:lpstr>仿宋</vt:lpstr>
      <vt:lpstr>Roboto</vt:lpstr>
      <vt:lpstr>Times New Roman</vt:lpstr>
      <vt:lpstr>Arial Unicode MS</vt:lpstr>
      <vt:lpstr>2_Office 主题​​</vt:lpstr>
      <vt:lpstr>算法辅助 金属-硅肖特基结光电探测器设计</vt:lpstr>
      <vt:lpstr>PowerPoint 演示文稿</vt:lpstr>
      <vt:lpstr>研究背景</vt:lpstr>
      <vt:lpstr>PowerPoint 演示文稿</vt:lpstr>
      <vt:lpstr>PowerPoint 演示文稿</vt:lpstr>
      <vt:lpstr>PowerPoint 演示文稿</vt:lpstr>
      <vt:lpstr>PowerPoint 演示文稿</vt:lpstr>
      <vt:lpstr>PowerPoint 演示文稿</vt:lpstr>
      <vt:lpstr>PowerPoint 演示文稿</vt:lpstr>
      <vt:lpstr>研究内容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结果评估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herry</cp:lastModifiedBy>
  <cp:revision>48</cp:revision>
  <dcterms:created xsi:type="dcterms:W3CDTF">2024-11-28T17:52:00Z</dcterms:created>
  <dcterms:modified xsi:type="dcterms:W3CDTF">2025-01-13T08:10:51Z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7D84070381974D64BD963F0C37D2ABD2_13</vt:lpwstr>
  </property>
</Properties>
</file>